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Oswald Medium"/>
      <p:regular r:id="rId75"/>
      <p:bold r:id="rId76"/>
    </p:embeddedFont>
    <p:embeddedFont>
      <p:font typeface="Roboto Thin"/>
      <p:regular r:id="rId77"/>
      <p:bold r:id="rId78"/>
      <p:italic r:id="rId79"/>
      <p:boldItalic r:id="rId80"/>
    </p:embeddedFont>
    <p:embeddedFont>
      <p:font typeface="Roboto"/>
      <p:regular r:id="rId81"/>
      <p:bold r:id="rId82"/>
      <p:italic r:id="rId83"/>
      <p:boldItalic r:id="rId84"/>
    </p:embeddedFont>
    <p:embeddedFont>
      <p:font typeface="Roboto Medium"/>
      <p:regular r:id="rId85"/>
      <p:bold r:id="rId86"/>
      <p:italic r:id="rId87"/>
      <p:boldItalic r:id="rId88"/>
    </p:embeddedFont>
    <p:embeddedFont>
      <p:font typeface="Caveat"/>
      <p:regular r:id="rId89"/>
      <p:bold r:id="rId90"/>
    </p:embeddedFont>
    <p:embeddedFont>
      <p:font typeface="Oswald Light"/>
      <p:regular r:id="rId91"/>
      <p:bold r:id="rId92"/>
    </p:embeddedFont>
    <p:embeddedFont>
      <p:font typeface="Roboto Light"/>
      <p:regular r:id="rId93"/>
      <p:bold r:id="rId94"/>
      <p:italic r:id="rId95"/>
      <p:boldItalic r:id="rId96"/>
    </p:embeddedFont>
    <p:embeddedFont>
      <p:font typeface="Oswald"/>
      <p:regular r:id="rId97"/>
      <p:bold r:id="rId98"/>
    </p:embeddedFont>
    <p:embeddedFont>
      <p:font typeface="Roboto Mon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72">
          <p15:clr>
            <a:srgbClr val="9AA0A6"/>
          </p15:clr>
        </p15:guide>
        <p15:guide id="2" pos="24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E331F1-B524-469F-8F62-512A7A35B322}">
  <a:tblStyle styleId="{F8E331F1-B524-469F-8F62-512A7A35B3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72" orient="horz"/>
        <p:guide pos="247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Light-italic.fntdata"/><Relationship Id="rId94" Type="http://schemas.openxmlformats.org/officeDocument/2006/relationships/font" Target="fonts/RobotoLight-bold.fntdata"/><Relationship Id="rId97" Type="http://schemas.openxmlformats.org/officeDocument/2006/relationships/font" Target="fonts/Oswald-regular.fntdata"/><Relationship Id="rId96" Type="http://schemas.openxmlformats.org/officeDocument/2006/relationships/font" Target="fonts/RobotoLight-boldItalic.fntdata"/><Relationship Id="rId11" Type="http://schemas.openxmlformats.org/officeDocument/2006/relationships/slide" Target="slides/slide5.xml"/><Relationship Id="rId99" Type="http://schemas.openxmlformats.org/officeDocument/2006/relationships/font" Target="fonts/RobotoMono-regular.fntdata"/><Relationship Id="rId10" Type="http://schemas.openxmlformats.org/officeDocument/2006/relationships/slide" Target="slides/slide4.xml"/><Relationship Id="rId98"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swaldLight-regular.fntdata"/><Relationship Id="rId90" Type="http://schemas.openxmlformats.org/officeDocument/2006/relationships/font" Target="fonts/Caveat-bold.fntdata"/><Relationship Id="rId93" Type="http://schemas.openxmlformats.org/officeDocument/2006/relationships/font" Target="fonts/RobotoLight-regular.fntdata"/><Relationship Id="rId92" Type="http://schemas.openxmlformats.org/officeDocument/2006/relationships/font" Target="fonts/Oswald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Italic.fntdata"/><Relationship Id="rId83" Type="http://schemas.openxmlformats.org/officeDocument/2006/relationships/font" Target="fonts/Roboto-italic.fntdata"/><Relationship Id="rId86" Type="http://schemas.openxmlformats.org/officeDocument/2006/relationships/font" Target="fonts/RobotoMedium-bold.fntdata"/><Relationship Id="rId85" Type="http://schemas.openxmlformats.org/officeDocument/2006/relationships/font" Target="fonts/RobotoMedium-regular.fntdata"/><Relationship Id="rId88" Type="http://schemas.openxmlformats.org/officeDocument/2006/relationships/font" Target="fonts/RobotoMedium-boldItalic.fntdata"/><Relationship Id="rId87" Type="http://schemas.openxmlformats.org/officeDocument/2006/relationships/font" Target="fonts/RobotoMedium-italic.fntdata"/><Relationship Id="rId89" Type="http://schemas.openxmlformats.org/officeDocument/2006/relationships/font" Target="fonts/Caveat-regular.fntdata"/><Relationship Id="rId80" Type="http://schemas.openxmlformats.org/officeDocument/2006/relationships/font" Target="fonts/RobotoThin-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font" Target="fonts/OswaldMedium-regular.fntdata"/><Relationship Id="rId74" Type="http://schemas.openxmlformats.org/officeDocument/2006/relationships/slide" Target="slides/slide68.xml"/><Relationship Id="rId77" Type="http://schemas.openxmlformats.org/officeDocument/2006/relationships/font" Target="fonts/RobotoThin-regular.fntdata"/><Relationship Id="rId76" Type="http://schemas.openxmlformats.org/officeDocument/2006/relationships/font" Target="fonts/OswaldMedium-bold.fntdata"/><Relationship Id="rId79" Type="http://schemas.openxmlformats.org/officeDocument/2006/relationships/font" Target="fonts/RobotoThin-italic.fntdata"/><Relationship Id="rId78" Type="http://schemas.openxmlformats.org/officeDocument/2006/relationships/font" Target="fonts/RobotoThin-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cb7573833f_0_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cb7573833f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cb7573833f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cb7573833f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shutterstock_137614517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59d63fdb6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9d63fdb6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936b80df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936b80df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shutterstock_1165064974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cb7573833f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cb7573833f_0_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shutterstock_423473107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cb7573833f_0_2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cb7573833f_0_2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shutterstock_1599289462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cb7573833f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cb7573833f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cb7573833f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cb7573833f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cb7573833f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cb7573833f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cb7573833f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cb7573833f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6de1852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de1852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cb7573833f_0_2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cb7573833f_0_2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cb7573833f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cb7573833f_0_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cb7573833f_0_3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cb7573833f_0_3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cb7573833f_0_3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cb7573833f_0_3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96c1fe52d9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96c1fe52d9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fa3d4a8e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fa3d4a8e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9d63fdb6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9d63fdb6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cb7573833f_0_2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cb7573833f_0_2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cb7573833f_0_3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cb7573833f_0_3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shutterstock_1380406934</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cb7573833f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cb7573833f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shutterstock_1868833624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cb7573833f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cb7573833f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cb7573833f_0_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cb7573833f_0_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shutterstock_1293840505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cb7573833f_0_3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cb7573833f_0_3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cb7573833f_0_3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cb7573833f_0_3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cb7573833f_0_3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cb7573833f_0_3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cb7573833f_0_3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cb7573833f_0_3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cb7573833f_0_3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cb7573833f_0_3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sources: shutterstock_683984128 (bakery); shutterstock_1259409754 (bank)</a:t>
            </a:r>
            <a:endParaRPr i="1" sz="10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cb7573833f_0_3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cb7573833f_0_3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cb7573833f_0_3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cb7573833f_0_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cb7573833f_0_3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cb7573833f_0_3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6c350e3cf5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6c350e3cf5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6c350e3cf5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6c350e3cf5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cb7573833f_0_3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cb7573833f_0_3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cb7573833f_0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cb7573833f_0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cb7573833f_0_3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cb7573833f_0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cb7573833f_0_3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cb7573833f_0_3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cb7573833f_0_4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cb7573833f_0_4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cb7573833f_0_4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cb7573833f_0_4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cb7573833f_0_4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cb7573833f_0_4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cb7573833f_0_3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cb7573833f_0_3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936b80dfb7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936b80dfb7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cb7573833f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cb7573833f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59d63fdb6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9d63fdb6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6c350e3cf5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6c350e3cf5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cb7573833f_0_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cb7573833f_0_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96c1fe52d9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96c1fe52d9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fa3d4a8e55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fa3d4a8e55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59d63fdb6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9d63fdb6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cb7573833f_0_4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cb7573833f_0_4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59d63fdb6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9d63fdb6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cb7573833f_0_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cb7573833f_0_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shutterstock_123779995_medical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6c350e3cf5_0_2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6c350e3cf5_0_2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cb7573833f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cb7573833f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cb7573833f_0_4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cb7573833f_0_4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cb7573833f_0_4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cb7573833f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cb7573833f_0_4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cb7573833f_0_4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cb7573833f_0_4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cb7573833f_0_4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cb7573833f_0_4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cb7573833f_0_4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cb7573833f_0_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cb7573833f_0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96c1fe52d9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96c1fe52d9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93819ebf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93819ebf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93819ebf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93819ebf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cb7573833f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cb7573833f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cb7573833f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cb7573833f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cb7573833f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cb7573833f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4.png"/><Relationship Id="rId11" Type="http://schemas.openxmlformats.org/officeDocument/2006/relationships/image" Target="../media/image48.png"/><Relationship Id="rId10"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7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8.png"/><Relationship Id="rId4"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8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70.png"/><Relationship Id="rId4" Type="http://schemas.openxmlformats.org/officeDocument/2006/relationships/image" Target="../media/image90.png"/><Relationship Id="rId5" Type="http://schemas.openxmlformats.org/officeDocument/2006/relationships/image" Target="../media/image7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4.png"/><Relationship Id="rId4" Type="http://schemas.openxmlformats.org/officeDocument/2006/relationships/image" Target="../media/image7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3.png"/><Relationship Id="rId4" Type="http://schemas.openxmlformats.org/officeDocument/2006/relationships/image" Target="../media/image8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8.png"/><Relationship Id="rId4" Type="http://schemas.openxmlformats.org/officeDocument/2006/relationships/image" Target="../media/image9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6.png"/><Relationship Id="rId4" Type="http://schemas.openxmlformats.org/officeDocument/2006/relationships/image" Target="../media/image9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9.png"/><Relationship Id="rId4" Type="http://schemas.openxmlformats.org/officeDocument/2006/relationships/image" Target="../media/image9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6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97"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0" name="Google Shape;100;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2"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1" name="Google Shape;111;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5" name="Shape 115"/>
        <p:cNvGrpSpPr/>
        <p:nvPr/>
      </p:nvGrpSpPr>
      <p:grpSpPr>
        <a:xfrm>
          <a:off x="0" y="0"/>
          <a:ext cx="0" cy="0"/>
          <a:chOff x="0" y="0"/>
          <a:chExt cx="0" cy="0"/>
        </a:xfrm>
      </p:grpSpPr>
      <p:sp>
        <p:nvSpPr>
          <p:cNvPr id="116" name="Google Shape;116;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7" name="Google Shape;117;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18" name="Google Shape;11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 name="Google Shape;121;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 name="Google Shape;122;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3"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2" name="Google Shape;13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3" name="Google Shape;13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4"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 name="Google Shape;13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38" name="Google Shape;13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4" name="Google Shape;14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5" name="Google Shape;14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 name="Google Shape;15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2" name="Google Shape;15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3" name="Google Shape;15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4"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 name="Google Shape;15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1" name="Google Shape;16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3" name="Google Shape;23;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 name="Google Shape;24;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8" name="Google Shape;16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9" name="Google Shape;16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1" name="Google Shape;17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6" name="Google Shape;19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98" name="Google Shape;19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 name="Google Shape;20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2" name="Google Shape;20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7" name="Google Shape;20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6" name="Google Shape;21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19" name="Shape 219"/>
        <p:cNvGrpSpPr/>
        <p:nvPr/>
      </p:nvGrpSpPr>
      <p:grpSpPr>
        <a:xfrm>
          <a:off x="0" y="0"/>
          <a:ext cx="0" cy="0"/>
          <a:chOff x="0" y="0"/>
          <a:chExt cx="0" cy="0"/>
        </a:xfrm>
      </p:grpSpPr>
      <p:sp>
        <p:nvSpPr>
          <p:cNvPr id="220" name="Google Shape;22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 name="Google Shape;22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{F8E331F1-B524-469F-8F62-512A7A35B322}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5" name="Google Shape;22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27"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{F8E331F1-B524-469F-8F62-512A7A35B322}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2" name="Google Shape;23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0" name="Google Shape;24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1" name="Google Shape;24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5" name="Google Shape;24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6"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6" name="Google Shape;25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4"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0" name="Google Shape;270;p2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1" name="Google Shape;271;p2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4"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6" name="Google Shape;27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0"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89" name="Google Shape;28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2023 edX Boot Camps LLC. Confidential and Proprietary. All Rights Reserved.</a:t>
            </a:r>
            <a:endParaRPr sz="600">
              <a:solidFill>
                <a:schemeClr val="dk1"/>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3" name="Google Shape;33;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4" name="Google Shape;34;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0"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4" name="Google Shape;294;p3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5" name="Google Shape;295;p3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 name="Google Shape;30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 name="Google Shape;305;p3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6" name="Google Shape;306;p3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7" name="Google Shape;307;p3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8" name="Google Shape;308;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09"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3" name="Google Shape;31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28" name="Google Shape;328;p3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9" name="Google Shape;329;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3" name="Google Shape;333;p3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4" name="Google Shape;334;p3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5" name="Google Shape;335;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6"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0" name="Google Shape;34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4"/>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4"/>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68"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5"/>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5"/>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5"/>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5"/>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5"/>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5"/>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05"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 name="Google Shape;40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6"/>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6"/>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6"/>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6"/>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6"/>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6"/>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6"/>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6"/>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8" name="Google Shape;468;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69"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 name="Google Shape;478;p3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1" name="Google Shape;481;p3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5" name="Shape 485"/>
        <p:cNvGrpSpPr/>
        <p:nvPr/>
      </p:nvGrpSpPr>
      <p:grpSpPr>
        <a:xfrm>
          <a:off x="0" y="0"/>
          <a:ext cx="0" cy="0"/>
          <a:chOff x="0" y="0"/>
          <a:chExt cx="0" cy="0"/>
        </a:xfrm>
      </p:grpSpPr>
      <p:sp>
        <p:nvSpPr>
          <p:cNvPr id="486" name="Google Shape;486;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3" name="Google Shape;49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4" name="Google Shape;50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08" name="Shape 508"/>
        <p:cNvGrpSpPr/>
        <p:nvPr/>
      </p:nvGrpSpPr>
      <p:grpSpPr>
        <a:xfrm>
          <a:off x="0" y="0"/>
          <a:ext cx="0" cy="0"/>
          <a:chOff x="0" y="0"/>
          <a:chExt cx="0" cy="0"/>
        </a:xfrm>
      </p:grpSpPr>
      <p:sp>
        <p:nvSpPr>
          <p:cNvPr id="509" name="Google Shape;509;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7" name="Google Shape;517;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4" name="Google Shape;524;p4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2" name="Google Shape;42;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3" name="Google Shape;43;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4" name="Google Shape;44;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27" name="Shape 527"/>
        <p:cNvGrpSpPr/>
        <p:nvPr/>
      </p:nvGrpSpPr>
      <p:grpSpPr>
        <a:xfrm>
          <a:off x="0" y="0"/>
          <a:ext cx="0" cy="0"/>
          <a:chOff x="0" y="0"/>
          <a:chExt cx="0" cy="0"/>
        </a:xfrm>
      </p:grpSpPr>
      <p:sp>
        <p:nvSpPr>
          <p:cNvPr id="528" name="Google Shape;528;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9" name="Google Shape;529;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0" name="Google Shape;530;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31" name="Google Shape;531;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8" name="Google Shape;538;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42" name="Google Shape;542;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43" name="Google Shape;543;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44" name="Google Shape;544;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45" name="Google Shape;545;p4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50" name="Shape 550"/>
        <p:cNvGrpSpPr/>
        <p:nvPr/>
      </p:nvGrpSpPr>
      <p:grpSpPr>
        <a:xfrm>
          <a:off x="0" y="0"/>
          <a:ext cx="0" cy="0"/>
          <a:chOff x="0" y="0"/>
          <a:chExt cx="0" cy="0"/>
        </a:xfrm>
      </p:grpSpPr>
      <p:sp>
        <p:nvSpPr>
          <p:cNvPr id="551" name="Google Shape;551;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52" name="Google Shape;552;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53" name="Google Shape;553;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54" name="Google Shape;554;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55" name="Google Shape;555;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8" name="Google Shape;55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4" name="Google Shape;564;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5" name="Google Shape;565;p4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69" name="Shape 569"/>
        <p:cNvGrpSpPr/>
        <p:nvPr/>
      </p:nvGrpSpPr>
      <p:grpSpPr>
        <a:xfrm>
          <a:off x="0" y="0"/>
          <a:ext cx="0" cy="0"/>
          <a:chOff x="0" y="0"/>
          <a:chExt cx="0" cy="0"/>
        </a:xfrm>
      </p:grpSpPr>
      <p:sp>
        <p:nvSpPr>
          <p:cNvPr id="570" name="Google Shape;57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7" name="Google Shape;57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0" name="Google Shape;58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7" name="Google Shape;587;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92" name="Shape 592"/>
        <p:cNvGrpSpPr/>
        <p:nvPr/>
      </p:nvGrpSpPr>
      <p:grpSpPr>
        <a:xfrm>
          <a:off x="0" y="0"/>
          <a:ext cx="0" cy="0"/>
          <a:chOff x="0" y="0"/>
          <a:chExt cx="0" cy="0"/>
        </a:xfrm>
      </p:grpSpPr>
      <p:sp>
        <p:nvSpPr>
          <p:cNvPr id="593" name="Google Shape;59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7" name="Google Shape;60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1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14" name="Google Shape;6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7" name="Google Shape;6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38"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1" name="Google Shape;64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2" name="Google Shape;64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5" name="Google Shape;64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6" name="Google Shape;656;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57"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4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60" name="Google Shape;660;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4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63" name="Google Shape;663;p4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69" name="Google Shape;66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694" name="Shape 694"/>
        <p:cNvGrpSpPr/>
        <p:nvPr/>
      </p:nvGrpSpPr>
      <p:grpSpPr>
        <a:xfrm>
          <a:off x="0" y="0"/>
          <a:ext cx="0" cy="0"/>
          <a:chOff x="0" y="0"/>
          <a:chExt cx="0" cy="0"/>
        </a:xfrm>
      </p:grpSpPr>
      <p:pic>
        <p:nvPicPr>
          <p:cNvPr id="695" name="Google Shape;69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6" name="Google Shape;696;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98" name="Google Shape;698;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9" name="Google Shape;699;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0" name="Google Shape;700;p48"/>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01" name="Google Shape;701;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02" name="Shape 702"/>
        <p:cNvGrpSpPr/>
        <p:nvPr/>
      </p:nvGrpSpPr>
      <p:grpSpPr>
        <a:xfrm>
          <a:off x="0" y="0"/>
          <a:ext cx="0" cy="0"/>
          <a:chOff x="0" y="0"/>
          <a:chExt cx="0" cy="0"/>
        </a:xfrm>
      </p:grpSpPr>
      <p:pic>
        <p:nvPicPr>
          <p:cNvPr id="703" name="Google Shape;70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4" name="Google Shape;704;p4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06" name="Google Shape;706;p4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7" name="Google Shape;707;p4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8" name="Google Shape;708;p49"/>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9" name="Google Shape;70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10" name="Shape 710"/>
        <p:cNvGrpSpPr/>
        <p:nvPr/>
      </p:nvGrpSpPr>
      <p:grpSpPr>
        <a:xfrm>
          <a:off x="0" y="0"/>
          <a:ext cx="0" cy="0"/>
          <a:chOff x="0" y="0"/>
          <a:chExt cx="0" cy="0"/>
        </a:xfrm>
      </p:grpSpPr>
      <p:pic>
        <p:nvPicPr>
          <p:cNvPr id="711" name="Google Shape;711;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2" name="Google Shape;71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14" name="Google Shape;714;p5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15" name="Google Shape;715;p50"/>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0"/>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2" name="Google Shape;52;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3" name="Google Shape;53;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4" name="Google Shape;54;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17" name="Shape 717"/>
        <p:cNvGrpSpPr/>
        <p:nvPr/>
      </p:nvGrpSpPr>
      <p:grpSpPr>
        <a:xfrm>
          <a:off x="0" y="0"/>
          <a:ext cx="0" cy="0"/>
          <a:chOff x="0" y="0"/>
          <a:chExt cx="0" cy="0"/>
        </a:xfrm>
      </p:grpSpPr>
      <p:pic>
        <p:nvPicPr>
          <p:cNvPr id="718" name="Google Shape;718;p51"/>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19" name="Google Shape;719;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20" name="Shape 720"/>
        <p:cNvGrpSpPr/>
        <p:nvPr/>
      </p:nvGrpSpPr>
      <p:grpSpPr>
        <a:xfrm>
          <a:off x="0" y="0"/>
          <a:ext cx="0" cy="0"/>
          <a:chOff x="0" y="0"/>
          <a:chExt cx="0" cy="0"/>
        </a:xfrm>
      </p:grpSpPr>
      <p:pic>
        <p:nvPicPr>
          <p:cNvPr id="721" name="Google Shape;721;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2" name="Google Shape;72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5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24" name="Google Shape;724;p5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25" name="Google Shape;725;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26" name="Shape 726"/>
        <p:cNvGrpSpPr/>
        <p:nvPr/>
      </p:nvGrpSpPr>
      <p:grpSpPr>
        <a:xfrm>
          <a:off x="0" y="0"/>
          <a:ext cx="0" cy="0"/>
          <a:chOff x="0" y="0"/>
          <a:chExt cx="0" cy="0"/>
        </a:xfrm>
      </p:grpSpPr>
      <p:pic>
        <p:nvPicPr>
          <p:cNvPr id="727" name="Google Shape;727;p53"/>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28" name="Google Shape;728;p53"/>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1" name="Shape 731"/>
        <p:cNvGrpSpPr/>
        <p:nvPr/>
      </p:nvGrpSpPr>
      <p:grpSpPr>
        <a:xfrm>
          <a:off x="0" y="0"/>
          <a:ext cx="0" cy="0"/>
          <a:chOff x="0" y="0"/>
          <a:chExt cx="0" cy="0"/>
        </a:xfrm>
      </p:grpSpPr>
      <p:pic>
        <p:nvPicPr>
          <p:cNvPr id="732" name="Google Shape;73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3" name="Google Shape;733;p5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p5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5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5" name="Google Shape;745;p5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6" name="Shape 746"/>
        <p:cNvGrpSpPr/>
        <p:nvPr/>
      </p:nvGrpSpPr>
      <p:grpSpPr>
        <a:xfrm>
          <a:off x="0" y="0"/>
          <a:ext cx="0" cy="0"/>
          <a:chOff x="0" y="0"/>
          <a:chExt cx="0" cy="0"/>
        </a:xfrm>
      </p:grpSpPr>
      <p:pic>
        <p:nvPicPr>
          <p:cNvPr id="747" name="Google Shape;74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8" name="Google Shape;748;p5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9" name="Google Shape;749;p5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0" name="Google Shape;750;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51" name="Google Shape;751;p5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2" name="Google Shape;752;p5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3" name="Google Shape;75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754" name="Shape 754"/>
        <p:cNvGrpSpPr/>
        <p:nvPr/>
      </p:nvGrpSpPr>
      <p:grpSpPr>
        <a:xfrm>
          <a:off x="0" y="0"/>
          <a:ext cx="0" cy="0"/>
          <a:chOff x="0" y="0"/>
          <a:chExt cx="0" cy="0"/>
        </a:xfrm>
      </p:grpSpPr>
      <p:pic>
        <p:nvPicPr>
          <p:cNvPr id="755" name="Google Shape;75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6" name="Google Shape;756;p5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7" name="Google Shape;75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8" name="Google Shape;758;p5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9" name="Google Shape;759;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0" name="Google Shape;760;p5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761" name="Shape 761"/>
        <p:cNvGrpSpPr/>
        <p:nvPr/>
      </p:nvGrpSpPr>
      <p:grpSpPr>
        <a:xfrm>
          <a:off x="0" y="0"/>
          <a:ext cx="0" cy="0"/>
          <a:chOff x="0" y="0"/>
          <a:chExt cx="0" cy="0"/>
        </a:xfrm>
      </p:grpSpPr>
      <p:pic>
        <p:nvPicPr>
          <p:cNvPr id="762" name="Google Shape;762;p5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63" name="Google Shape;76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64" name="Google Shape;764;p5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65" name="Google Shape;765;p5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66" name="Google Shape;766;p5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69" name="Shape 769"/>
        <p:cNvGrpSpPr/>
        <p:nvPr/>
      </p:nvGrpSpPr>
      <p:grpSpPr>
        <a:xfrm>
          <a:off x="0" y="0"/>
          <a:ext cx="0" cy="0"/>
          <a:chOff x="0" y="0"/>
          <a:chExt cx="0" cy="0"/>
        </a:xfrm>
      </p:grpSpPr>
      <p:pic>
        <p:nvPicPr>
          <p:cNvPr id="770" name="Google Shape;770;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1" name="Google Shape;771;p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72" name="Google Shape;772;p5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73" name="Google Shape;773;p5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74" name="Google Shape;774;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775" name="Shape 775"/>
        <p:cNvGrpSpPr/>
        <p:nvPr/>
      </p:nvGrpSpPr>
      <p:grpSpPr>
        <a:xfrm>
          <a:off x="0" y="0"/>
          <a:ext cx="0" cy="0"/>
          <a:chOff x="0" y="0"/>
          <a:chExt cx="0" cy="0"/>
        </a:xfrm>
      </p:grpSpPr>
      <p:pic>
        <p:nvPicPr>
          <p:cNvPr id="776" name="Google Shape;776;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6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8" name="Google Shape;778;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779" name="Google Shape;779;p6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780" name="Google Shape;780;p6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781" name="Google Shape;781;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2" name="Google Shape;62;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3" name="Google Shape;63;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4" name="Google Shape;64;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782" name="Shape 782"/>
        <p:cNvGrpSpPr/>
        <p:nvPr/>
      </p:nvGrpSpPr>
      <p:grpSpPr>
        <a:xfrm>
          <a:off x="0" y="0"/>
          <a:ext cx="0" cy="0"/>
          <a:chOff x="0" y="0"/>
          <a:chExt cx="0" cy="0"/>
        </a:xfrm>
      </p:grpSpPr>
      <p:cxnSp>
        <p:nvCxnSpPr>
          <p:cNvPr id="783" name="Google Shape;783;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4" name="Google Shape;78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5" name="Google Shape;7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86" name="Google Shape;786;p6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787" name="Google Shape;787;p6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6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789" name="Google Shape;789;p6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790" name="Google Shape;790;p6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792" name="Google Shape;792;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793" name="Shape 793"/>
        <p:cNvGrpSpPr/>
        <p:nvPr/>
      </p:nvGrpSpPr>
      <p:grpSpPr>
        <a:xfrm>
          <a:off x="0" y="0"/>
          <a:ext cx="0" cy="0"/>
          <a:chOff x="0" y="0"/>
          <a:chExt cx="0" cy="0"/>
        </a:xfrm>
      </p:grpSpPr>
      <p:cxnSp>
        <p:nvCxnSpPr>
          <p:cNvPr id="794" name="Google Shape;79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5" name="Google Shape;795;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6" name="Google Shape;796;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97" name="Google Shape;797;p6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798" name="Google Shape;798;p6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6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00" name="Google Shape;800;p6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01" name="Google Shape;801;p6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03" name="Google Shape;803;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804" name="Shape 804"/>
        <p:cNvGrpSpPr/>
        <p:nvPr/>
      </p:nvGrpSpPr>
      <p:grpSpPr>
        <a:xfrm>
          <a:off x="0" y="0"/>
          <a:ext cx="0" cy="0"/>
          <a:chOff x="0" y="0"/>
          <a:chExt cx="0" cy="0"/>
        </a:xfrm>
      </p:grpSpPr>
      <p:cxnSp>
        <p:nvCxnSpPr>
          <p:cNvPr id="805" name="Google Shape;805;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7" name="Google Shape;807;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08" name="Google Shape;808;p6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09" name="Google Shape;809;p6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6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11" name="Google Shape;811;p6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12" name="Google Shape;812;p6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14" name="Google Shape;814;p6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15" name="Google Shape;815;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816" name="Shape 816"/>
        <p:cNvGrpSpPr/>
        <p:nvPr/>
      </p:nvGrpSpPr>
      <p:grpSpPr>
        <a:xfrm>
          <a:off x="0" y="0"/>
          <a:ext cx="0" cy="0"/>
          <a:chOff x="0" y="0"/>
          <a:chExt cx="0" cy="0"/>
        </a:xfrm>
      </p:grpSpPr>
      <p:cxnSp>
        <p:nvCxnSpPr>
          <p:cNvPr id="817" name="Google Shape;817;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9" name="Google Shape;819;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20" name="Google Shape;820;p6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21" name="Google Shape;821;p6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6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23" name="Google Shape;823;p6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24" name="Google Shape;824;p6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26" name="Google Shape;826;p6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27" name="Google Shape;827;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828" name="Shape 828"/>
        <p:cNvGrpSpPr/>
        <p:nvPr/>
      </p:nvGrpSpPr>
      <p:grpSpPr>
        <a:xfrm>
          <a:off x="0" y="0"/>
          <a:ext cx="0" cy="0"/>
          <a:chOff x="0" y="0"/>
          <a:chExt cx="0" cy="0"/>
        </a:xfrm>
      </p:grpSpPr>
      <p:cxnSp>
        <p:nvCxnSpPr>
          <p:cNvPr id="829" name="Google Shape;829;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1" name="Google Shape;831;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32" name="Google Shape;832;p6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33" name="Google Shape;833;p6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34" name="Google Shape;834;p6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35" name="Google Shape;835;p6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36" name="Google Shape;836;p6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37" name="Google Shape;837;p6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840" name="Shape 840"/>
        <p:cNvGrpSpPr/>
        <p:nvPr/>
      </p:nvGrpSpPr>
      <p:grpSpPr>
        <a:xfrm>
          <a:off x="0" y="0"/>
          <a:ext cx="0" cy="0"/>
          <a:chOff x="0" y="0"/>
          <a:chExt cx="0" cy="0"/>
        </a:xfrm>
      </p:grpSpPr>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5" name="Google Shape;845;p6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46" name="Google Shape;846;p6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47" name="Google Shape;847;p6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48" name="Google Shape;848;p6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849" name="Google Shape;849;p6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50" name="Google Shape;850;p6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852" name="Shape 852"/>
        <p:cNvGrpSpPr/>
        <p:nvPr/>
      </p:nvGrpSpPr>
      <p:grpSpPr>
        <a:xfrm>
          <a:off x="0" y="0"/>
          <a:ext cx="0" cy="0"/>
          <a:chOff x="0" y="0"/>
          <a:chExt cx="0" cy="0"/>
        </a:xfrm>
      </p:grpSpPr>
      <p:cxnSp>
        <p:nvCxnSpPr>
          <p:cNvPr id="853" name="Google Shape;85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4" name="Google Shape;85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5" name="Google Shape;855;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6" name="Google Shape;856;p6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857" name="Google Shape;857;p6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858" name="Google Shape;858;p6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6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860" name="Google Shape;860;p6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861" name="Google Shape;861;p6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862" name="Google Shape;862;p6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863" name="Google Shape;863;p6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864" name="Google Shape;864;p6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866" name="Google Shape;866;p6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867" name="Google Shape;867;p6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869" name="Google Shape;869;p6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871" name="Google Shape;87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872" name="Shape 872"/>
        <p:cNvGrpSpPr/>
        <p:nvPr/>
      </p:nvGrpSpPr>
      <p:grpSpPr>
        <a:xfrm>
          <a:off x="0" y="0"/>
          <a:ext cx="0" cy="0"/>
          <a:chOff x="0" y="0"/>
          <a:chExt cx="0" cy="0"/>
        </a:xfrm>
      </p:grpSpPr>
      <p:cxnSp>
        <p:nvCxnSpPr>
          <p:cNvPr id="873" name="Google Shape;873;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4" name="Google Shape;874;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5" name="Google Shape;875;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6" name="Google Shape;876;p6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877" name="Google Shape;877;p6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878" name="Google Shape;878;p6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879" name="Google Shape;87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880" name="Shape 880"/>
        <p:cNvGrpSpPr/>
        <p:nvPr/>
      </p:nvGrpSpPr>
      <p:grpSpPr>
        <a:xfrm>
          <a:off x="0" y="0"/>
          <a:ext cx="0" cy="0"/>
          <a:chOff x="0" y="0"/>
          <a:chExt cx="0" cy="0"/>
        </a:xfrm>
      </p:grpSpPr>
      <p:cxnSp>
        <p:nvCxnSpPr>
          <p:cNvPr id="881" name="Google Shape;881;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2" name="Google Shape;882;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3" name="Google Shape;88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4" name="Google Shape;88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886" name="Google Shape;886;p6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87" name="Google Shape;887;p6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888" name="Google Shape;888;p6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889" name="Google Shape;889;p6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890" name="Google Shape;890;p6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91" name="Shape 891"/>
        <p:cNvGrpSpPr/>
        <p:nvPr/>
      </p:nvGrpSpPr>
      <p:grpSpPr>
        <a:xfrm>
          <a:off x="0" y="0"/>
          <a:ext cx="0" cy="0"/>
          <a:chOff x="0" y="0"/>
          <a:chExt cx="0" cy="0"/>
        </a:xfrm>
      </p:grpSpPr>
      <p:pic>
        <p:nvPicPr>
          <p:cNvPr id="892" name="Google Shape;892;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3" name="Google Shape;893;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7" name="Google Shape;897;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98" name="Google Shape;898;p7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9" name="Google Shape;899;p7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00" name="Google Shape;90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2" name="Google Shape;72;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3" name="Google Shape;73;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74" name="Google Shape;74;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901" name="Shape 901"/>
        <p:cNvGrpSpPr/>
        <p:nvPr/>
      </p:nvGrpSpPr>
      <p:grpSpPr>
        <a:xfrm>
          <a:off x="0" y="0"/>
          <a:ext cx="0" cy="0"/>
          <a:chOff x="0" y="0"/>
          <a:chExt cx="0" cy="0"/>
        </a:xfrm>
      </p:grpSpPr>
      <p:pic>
        <p:nvPicPr>
          <p:cNvPr id="902" name="Google Shape;902;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3" name="Google Shape;903;p7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6" name="Google Shape;906;p7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907" name="Google Shape;907;p7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908" name="Google Shape;908;p7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10" name="Google Shape;910;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911" name="Shape 911"/>
        <p:cNvGrpSpPr/>
        <p:nvPr/>
      </p:nvGrpSpPr>
      <p:grpSpPr>
        <a:xfrm>
          <a:off x="0" y="0"/>
          <a:ext cx="0" cy="0"/>
          <a:chOff x="0" y="0"/>
          <a:chExt cx="0" cy="0"/>
        </a:xfrm>
      </p:grpSpPr>
      <p:pic>
        <p:nvPicPr>
          <p:cNvPr id="912" name="Google Shape;912;p7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13" name="Google Shape;913;p7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14" name="Google Shape;91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7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16" name="Google Shape;916;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917" name="Shape 917"/>
        <p:cNvGrpSpPr/>
        <p:nvPr/>
      </p:nvGrpSpPr>
      <p:grpSpPr>
        <a:xfrm>
          <a:off x="0" y="0"/>
          <a:ext cx="0" cy="0"/>
          <a:chOff x="0" y="0"/>
          <a:chExt cx="0" cy="0"/>
        </a:xfrm>
      </p:grpSpPr>
      <p:sp>
        <p:nvSpPr>
          <p:cNvPr id="918" name="Google Shape;91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9" name="Google Shape;919;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0" name="Google Shape;920;p7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1" name="Google Shape;921;p7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922" name="Google Shape;922;p7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24" name="Google Shape;924;p7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73"/>
          <p:cNvGrpSpPr/>
          <p:nvPr/>
        </p:nvGrpSpPr>
        <p:grpSpPr>
          <a:xfrm>
            <a:off x="3228956" y="1345103"/>
            <a:ext cx="533372" cy="533480"/>
            <a:chOff x="457200" y="1378813"/>
            <a:chExt cx="695400" cy="695450"/>
          </a:xfrm>
        </p:grpSpPr>
        <p:sp>
          <p:nvSpPr>
            <p:cNvPr id="926" name="Google Shape;926;p7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27" name="Google Shape;927;p7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7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73"/>
          <p:cNvGrpSpPr/>
          <p:nvPr/>
        </p:nvGrpSpPr>
        <p:grpSpPr>
          <a:xfrm>
            <a:off x="6134081" y="1345853"/>
            <a:ext cx="533372" cy="533480"/>
            <a:chOff x="457200" y="1378813"/>
            <a:chExt cx="695400" cy="695450"/>
          </a:xfrm>
        </p:grpSpPr>
        <p:sp>
          <p:nvSpPr>
            <p:cNvPr id="930" name="Google Shape;930;p7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31" name="Google Shape;931;p7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7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7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7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7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8" name="Google Shape;93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39" name="Google Shape;939;p7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940" name="Shape 940"/>
        <p:cNvGrpSpPr/>
        <p:nvPr/>
      </p:nvGrpSpPr>
      <p:grpSpPr>
        <a:xfrm>
          <a:off x="0" y="0"/>
          <a:ext cx="0" cy="0"/>
          <a:chOff x="0" y="0"/>
          <a:chExt cx="0" cy="0"/>
        </a:xfrm>
      </p:grpSpPr>
      <p:sp>
        <p:nvSpPr>
          <p:cNvPr id="941" name="Google Shape;941;p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7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45" name="Google Shape;945;p7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46" name="Google Shape;946;p7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947" name="Google Shape;947;p7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948" name="Google Shape;948;p7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949" name="Google Shape;949;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951" name="Shape 951"/>
        <p:cNvGrpSpPr/>
        <p:nvPr/>
      </p:nvGrpSpPr>
      <p:grpSpPr>
        <a:xfrm>
          <a:off x="0" y="0"/>
          <a:ext cx="0" cy="0"/>
          <a:chOff x="0" y="0"/>
          <a:chExt cx="0" cy="0"/>
        </a:xfrm>
      </p:grpSpPr>
      <p:sp>
        <p:nvSpPr>
          <p:cNvPr id="952" name="Google Shape;952;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54" name="Google Shape;95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7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956" name="Google Shape;956;p7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57" name="Google Shape;957;p7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58" name="Google Shape;95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959" name="Google Shape;959;p7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960" name="Google Shape;960;p7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961" name="Google Shape;961;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962" name="Shape 962"/>
        <p:cNvGrpSpPr/>
        <p:nvPr/>
      </p:nvGrpSpPr>
      <p:grpSpPr>
        <a:xfrm>
          <a:off x="0" y="0"/>
          <a:ext cx="0" cy="0"/>
          <a:chOff x="0" y="0"/>
          <a:chExt cx="0" cy="0"/>
        </a:xfrm>
      </p:grpSpPr>
      <p:sp>
        <p:nvSpPr>
          <p:cNvPr id="963" name="Google Shape;963;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65" name="Google Shape;965;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7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67" name="Google Shape;967;p7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68" name="Google Shape;968;p7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69" name="Google Shape;96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71" name="Google Shape;971;p7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972" name="Google Shape;972;p7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973" name="Shape 973"/>
        <p:cNvGrpSpPr/>
        <p:nvPr/>
      </p:nvGrpSpPr>
      <p:grpSpPr>
        <a:xfrm>
          <a:off x="0" y="0"/>
          <a:ext cx="0" cy="0"/>
          <a:chOff x="0" y="0"/>
          <a:chExt cx="0" cy="0"/>
        </a:xfrm>
      </p:grpSpPr>
      <p:sp>
        <p:nvSpPr>
          <p:cNvPr id="974" name="Google Shape;974;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76" name="Google Shape;976;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7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78" name="Google Shape;978;p7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79" name="Google Shape;979;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80" name="Google Shape;980;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82" name="Google Shape;982;p7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983" name="Google Shape;983;p7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984" name="Shape 984"/>
        <p:cNvGrpSpPr/>
        <p:nvPr/>
      </p:nvGrpSpPr>
      <p:grpSpPr>
        <a:xfrm>
          <a:off x="0" y="0"/>
          <a:ext cx="0" cy="0"/>
          <a:chOff x="0" y="0"/>
          <a:chExt cx="0" cy="0"/>
        </a:xfrm>
      </p:grpSpPr>
      <p:pic>
        <p:nvPicPr>
          <p:cNvPr id="985" name="Google Shape;985;p7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986" name="Google Shape;986;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1" name="Google Shape;99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992" name="Shape 992"/>
        <p:cNvGrpSpPr/>
        <p:nvPr/>
      </p:nvGrpSpPr>
      <p:grpSpPr>
        <a:xfrm>
          <a:off x="0" y="0"/>
          <a:ext cx="0" cy="0"/>
          <a:chOff x="0" y="0"/>
          <a:chExt cx="0" cy="0"/>
        </a:xfrm>
      </p:grpSpPr>
      <p:pic>
        <p:nvPicPr>
          <p:cNvPr id="993" name="Google Shape;993;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7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96" name="Google Shape;996;p7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97" name="Google Shape;997;p7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98" name="Google Shape;99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7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002" name="Google Shape;1002;p7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7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004" name="Shape 1004"/>
        <p:cNvGrpSpPr/>
        <p:nvPr/>
      </p:nvGrpSpPr>
      <p:grpSpPr>
        <a:xfrm>
          <a:off x="0" y="0"/>
          <a:ext cx="0" cy="0"/>
          <a:chOff x="0" y="0"/>
          <a:chExt cx="0" cy="0"/>
        </a:xfrm>
      </p:grpSpPr>
      <p:sp>
        <p:nvSpPr>
          <p:cNvPr id="1005" name="Google Shape;10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7" name="Google Shape;1007;p8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08" name="Google Shape;1008;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77"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2" name="Google Shape;82;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83" name="Google Shape;83;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4" name="Google Shape;84;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009" name="Shape 1009"/>
        <p:cNvGrpSpPr/>
        <p:nvPr/>
      </p:nvGrpSpPr>
      <p:grpSpPr>
        <a:xfrm>
          <a:off x="0" y="0"/>
          <a:ext cx="0" cy="0"/>
          <a:chOff x="0" y="0"/>
          <a:chExt cx="0" cy="0"/>
        </a:xfrm>
      </p:grpSpPr>
      <p:pic>
        <p:nvPicPr>
          <p:cNvPr id="1010" name="Google Shape;1010;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1" name="Google Shape;1011;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3" name="Google Shape;1013;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14" name="Google Shape;1014;p81"/>
          <p:cNvGrpSpPr/>
          <p:nvPr/>
        </p:nvGrpSpPr>
        <p:grpSpPr>
          <a:xfrm>
            <a:off x="4167150" y="1202575"/>
            <a:ext cx="809700" cy="809700"/>
            <a:chOff x="1457325" y="1219200"/>
            <a:chExt cx="809700" cy="809700"/>
          </a:xfrm>
        </p:grpSpPr>
        <p:sp>
          <p:nvSpPr>
            <p:cNvPr id="1015" name="Google Shape;1015;p8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8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8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_3">
    <p:spTree>
      <p:nvGrpSpPr>
        <p:cNvPr id="1019" name="Shape 1019"/>
        <p:cNvGrpSpPr/>
        <p:nvPr/>
      </p:nvGrpSpPr>
      <p:grpSpPr>
        <a:xfrm>
          <a:off x="0" y="0"/>
          <a:ext cx="0" cy="0"/>
          <a:chOff x="0" y="0"/>
          <a:chExt cx="0" cy="0"/>
        </a:xfrm>
      </p:grpSpPr>
      <p:sp>
        <p:nvSpPr>
          <p:cNvPr id="1020" name="Google Shape;102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2" name="Google Shape;102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3" name="Google Shape;102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4" name="Google Shape;102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5" name="Google Shape;102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82"/>
          <p:cNvSpPr txBox="1"/>
          <p:nvPr>
            <p:ph idx="3" type="body"/>
          </p:nvPr>
        </p:nvSpPr>
        <p:spPr>
          <a:xfrm>
            <a:off x="175" y="1881025"/>
            <a:ext cx="9144000" cy="2919600"/>
          </a:xfrm>
          <a:prstGeom prst="rect">
            <a:avLst/>
          </a:prstGeom>
          <a:noFill/>
          <a:ln>
            <a:noFill/>
          </a:ln>
        </p:spPr>
        <p:txBody>
          <a:bodyPr anchorCtr="0" anchor="t" bIns="914400" lIns="457200" spcFirstLastPara="1" rIns="457200" wrap="square" tIns="0">
            <a:noAutofit/>
          </a:bodyPr>
          <a:lstStyle>
            <a:lvl1pPr indent="-317500" lvl="0" marL="457200" rtl="0">
              <a:lnSpc>
                <a:spcPct val="113000"/>
              </a:lnSpc>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CUSTOM_2_7_2_4">
    <p:spTree>
      <p:nvGrpSpPr>
        <p:cNvPr id="1027" name="Shape 1027"/>
        <p:cNvGrpSpPr/>
        <p:nvPr/>
      </p:nvGrpSpPr>
      <p:grpSpPr>
        <a:xfrm>
          <a:off x="0" y="0"/>
          <a:ext cx="0" cy="0"/>
          <a:chOff x="0" y="0"/>
          <a:chExt cx="0" cy="0"/>
        </a:xfrm>
      </p:grpSpPr>
      <p:sp>
        <p:nvSpPr>
          <p:cNvPr id="1028" name="Google Shape;102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0" name="Google Shape;103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31" name="Google Shape;103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32" name="Google Shape;103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33" name="Google Shape;1033;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83"/>
          <p:cNvSpPr txBox="1"/>
          <p:nvPr>
            <p:ph idx="3" type="body"/>
          </p:nvPr>
        </p:nvSpPr>
        <p:spPr>
          <a:xfrm>
            <a:off x="175" y="1284250"/>
            <a:ext cx="9144000" cy="33744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035" name="Shape 1035"/>
        <p:cNvGrpSpPr/>
        <p:nvPr/>
      </p:nvGrpSpPr>
      <p:grpSpPr>
        <a:xfrm>
          <a:off x="0" y="0"/>
          <a:ext cx="0" cy="0"/>
          <a:chOff x="0" y="0"/>
          <a:chExt cx="0" cy="0"/>
        </a:xfrm>
      </p:grpSpPr>
      <p:pic>
        <p:nvPicPr>
          <p:cNvPr id="1036" name="Google Shape;1036;p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7" name="Google Shape;1037;p8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38" name="Google Shape;1038;p8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39" name="Google Shape;1039;p8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87"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92" name="Google Shape;92;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3" name="Google Shape;93;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4" name="Google Shape;94;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theme" Target="../theme/theme1.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3.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 Id="rId3" Type="http://schemas.openxmlformats.org/officeDocument/2006/relationships/image" Target="../media/image1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5.xml"/><Relationship Id="rId3" Type="http://schemas.openxmlformats.org/officeDocument/2006/relationships/image" Target="../media/image1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6.xml"/><Relationship Id="rId3"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9.xml"/><Relationship Id="rId3" Type="http://schemas.openxmlformats.org/officeDocument/2006/relationships/image" Target="../media/image1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 Id="rId3"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5.xml"/><Relationship Id="rId3" Type="http://schemas.openxmlformats.org/officeDocument/2006/relationships/image" Target="../media/image118.png"/><Relationship Id="rId4" Type="http://schemas.openxmlformats.org/officeDocument/2006/relationships/image" Target="../media/image114.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8.xml"/><Relationship Id="rId3"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1.xml"/><Relationship Id="rId3" Type="http://schemas.openxmlformats.org/officeDocument/2006/relationships/hyperlink" Target="http://www.youtube.com/watch?v=5ZDLqbCjads" TargetMode="External"/><Relationship Id="rId4" Type="http://schemas.openxmlformats.org/officeDocument/2006/relationships/image" Target="../media/image10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8.xml"/><Relationship Id="rId3" Type="http://schemas.openxmlformats.org/officeDocument/2006/relationships/image" Target="../media/image12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9.xml"/><Relationship Id="rId3"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0.xml"/><Relationship Id="rId3" Type="http://schemas.openxmlformats.org/officeDocument/2006/relationships/image" Target="../media/image1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1.xml"/><Relationship Id="rId3"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4.xml"/><Relationship Id="rId3"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85"/>
          <p:cNvSpPr txBox="1"/>
          <p:nvPr>
            <p:ph type="title"/>
          </p:nvPr>
        </p:nvSpPr>
        <p:spPr>
          <a:xfrm>
            <a:off x="525600" y="4319775"/>
            <a:ext cx="8344500" cy="3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GRC </a:t>
            </a:r>
            <a:r>
              <a:rPr lang="en"/>
              <a:t>Day 2</a:t>
            </a:r>
            <a:endParaRPr/>
          </a:p>
        </p:txBody>
      </p:sp>
      <p:sp>
        <p:nvSpPr>
          <p:cNvPr id="1045" name="Google Shape;1045;p85"/>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000"/>
              <a:t>Risk Management </a:t>
            </a:r>
            <a:br>
              <a:rPr lang="en" sz="3000"/>
            </a:br>
            <a:r>
              <a:rPr lang="en" sz="3000"/>
              <a:t>and Threat Modeling </a:t>
            </a:r>
            <a:endParaRPr sz="3000"/>
          </a:p>
        </p:txBody>
      </p:sp>
      <p:sp>
        <p:nvSpPr>
          <p:cNvPr id="1046" name="Google Shape;1046;p85"/>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4"/>
          <p:cNvSpPr txBox="1"/>
          <p:nvPr>
            <p:ph type="title"/>
          </p:nvPr>
        </p:nvSpPr>
        <p:spPr>
          <a:xfrm>
            <a:off x="-200" y="275025"/>
            <a:ext cx="9144000" cy="4593900"/>
          </a:xfrm>
          <a:prstGeom prst="rect">
            <a:avLst/>
          </a:prstGeom>
        </p:spPr>
        <p:txBody>
          <a:bodyPr anchorCtr="0" anchor="ctr" bIns="91425" lIns="2286000" spcFirstLastPara="1" rIns="91425" wrap="square" tIns="91425">
            <a:noAutofit/>
          </a:bodyPr>
          <a:lstStyle/>
          <a:p>
            <a:pPr indent="0" lvl="0" marL="0" rtl="0" algn="l">
              <a:spcBef>
                <a:spcPts val="0"/>
              </a:spcBef>
              <a:spcAft>
                <a:spcPts val="0"/>
              </a:spcAft>
              <a:buNone/>
            </a:pPr>
            <a:r>
              <a:rPr lang="en" sz="3400"/>
              <a:t>What is a business’s primary objective?</a:t>
            </a:r>
            <a:endParaRPr sz="3400"/>
          </a:p>
        </p:txBody>
      </p:sp>
      <p:sp>
        <p:nvSpPr>
          <p:cNvPr id="1127" name="Google Shape;112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8" name="Google Shape;1128;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95"/>
          <p:cNvPicPr preferRelativeResize="0"/>
          <p:nvPr/>
        </p:nvPicPr>
        <p:blipFill>
          <a:blip r:embed="rId3">
            <a:alphaModFix/>
          </a:blip>
          <a:stretch>
            <a:fillRect/>
          </a:stretch>
        </p:blipFill>
        <p:spPr>
          <a:xfrm>
            <a:off x="-12300" y="0"/>
            <a:ext cx="7008584" cy="5143499"/>
          </a:xfrm>
          <a:prstGeom prst="rect">
            <a:avLst/>
          </a:prstGeom>
          <a:noFill/>
          <a:ln>
            <a:noFill/>
          </a:ln>
        </p:spPr>
      </p:pic>
      <p:sp>
        <p:nvSpPr>
          <p:cNvPr id="1134" name="Google Shape;1134;p95"/>
          <p:cNvSpPr/>
          <p:nvPr/>
        </p:nvSpPr>
        <p:spPr>
          <a:xfrm>
            <a:off x="6846700" y="-8475"/>
            <a:ext cx="2297400" cy="515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6" name="Google Shape;1136;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Management And Threat Modeling</a:t>
            </a:r>
            <a:endParaRPr/>
          </a:p>
        </p:txBody>
      </p:sp>
      <p:sp>
        <p:nvSpPr>
          <p:cNvPr id="1142" name="Google Shape;114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3" name="Google Shape;1143;p96"/>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Risk analysis, risk management,</a:t>
            </a:r>
            <a:r>
              <a:rPr b="1" lang="en" sz="1600">
                <a:solidFill>
                  <a:schemeClr val="dk1"/>
                </a:solidFill>
              </a:rPr>
              <a:t> </a:t>
            </a:r>
            <a:r>
              <a:rPr lang="en" sz="1600">
                <a:solidFill>
                  <a:schemeClr val="dk1"/>
                </a:solidFill>
              </a:rPr>
              <a:t>and</a:t>
            </a:r>
            <a:r>
              <a:rPr b="1" lang="en" sz="1600">
                <a:solidFill>
                  <a:schemeClr val="dk1"/>
                </a:solidFill>
              </a:rPr>
              <a:t> </a:t>
            </a:r>
            <a:r>
              <a:rPr lang="en" sz="1600">
                <a:solidFill>
                  <a:schemeClr val="dk1"/>
                </a:solidFill>
              </a:rPr>
              <a:t>threat modeling</a:t>
            </a:r>
            <a:r>
              <a:rPr lang="en" sz="1600">
                <a:solidFill>
                  <a:schemeClr val="dk1"/>
                </a:solidFill>
              </a:rPr>
              <a:t> directly contribute to business profit.</a:t>
            </a:r>
            <a:endParaRPr sz="1600"/>
          </a:p>
        </p:txBody>
      </p:sp>
      <p:sp>
        <p:nvSpPr>
          <p:cNvPr id="1144" name="Google Shape;1144;p96"/>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Risk analysis</a:t>
            </a:r>
            <a:r>
              <a:rPr lang="en" sz="1600">
                <a:solidFill>
                  <a:schemeClr val="dk1"/>
                </a:solidFill>
              </a:rPr>
              <a:t> helps business understand</a:t>
            </a:r>
            <a:r>
              <a:rPr i="1" lang="en" sz="1600">
                <a:solidFill>
                  <a:schemeClr val="dk1"/>
                </a:solidFill>
              </a:rPr>
              <a:t> </a:t>
            </a:r>
            <a:r>
              <a:rPr lang="en" sz="1600">
                <a:solidFill>
                  <a:schemeClr val="dk1"/>
                </a:solidFill>
              </a:rPr>
              <a:t>how much they’ll need to spend if a given security break happens. </a:t>
            </a:r>
            <a:endParaRPr sz="1600"/>
          </a:p>
        </p:txBody>
      </p:sp>
      <p:sp>
        <p:nvSpPr>
          <p:cNvPr id="1145" name="Google Shape;1145;p96"/>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When possible, r</a:t>
            </a:r>
            <a:r>
              <a:rPr lang="en" sz="1600">
                <a:solidFill>
                  <a:schemeClr val="dk1"/>
                </a:solidFill>
              </a:rPr>
              <a:t>isks are measured quantitatively in financial figures, which businesses use to prioritize</a:t>
            </a:r>
            <a:r>
              <a:rPr lang="en" sz="1600">
                <a:solidFill>
                  <a:schemeClr val="dk1"/>
                </a:solidFill>
              </a:rPr>
              <a:t> threats.</a:t>
            </a:r>
            <a:endParaRPr sz="1600">
              <a:solidFill>
                <a:schemeClr val="dk1"/>
              </a:solidFill>
            </a:endParaRPr>
          </a:p>
        </p:txBody>
      </p:sp>
      <p:sp>
        <p:nvSpPr>
          <p:cNvPr id="1146" name="Google Shape;1146;p96"/>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Threat modeling</a:t>
            </a:r>
            <a:r>
              <a:rPr lang="en" sz="1600">
                <a:solidFill>
                  <a:schemeClr val="dk1"/>
                </a:solidFill>
              </a:rPr>
              <a:t> results are shared upwards to the executives who make the major business decisions. </a:t>
            </a:r>
            <a:endParaRPr sz="1600"/>
          </a:p>
        </p:txBody>
      </p:sp>
      <p:sp>
        <p:nvSpPr>
          <p:cNvPr id="1147" name="Google Shape;1147;p96"/>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7"/>
          <p:cNvSpPr/>
          <p:nvPr/>
        </p:nvSpPr>
        <p:spPr>
          <a:xfrm flipH="1" rot="-5400000">
            <a:off x="3075000" y="-941400"/>
            <a:ext cx="3009900" cy="91599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Management And Threat Modeling</a:t>
            </a:r>
            <a:endParaRPr/>
          </a:p>
        </p:txBody>
      </p:sp>
      <p:sp>
        <p:nvSpPr>
          <p:cNvPr id="1154" name="Google Shape;11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p</a:t>
            </a:r>
            <a:r>
              <a:rPr lang="en"/>
              <a:t>ractices directly relate to a business’</a:t>
            </a:r>
            <a:r>
              <a:rPr lang="en"/>
              <a:t>s</a:t>
            </a:r>
            <a:r>
              <a:rPr lang="en"/>
              <a:t> pursuit of profit:</a:t>
            </a:r>
            <a:endParaRPr/>
          </a:p>
        </p:txBody>
      </p:sp>
      <p:sp>
        <p:nvSpPr>
          <p:cNvPr id="1155" name="Google Shape;115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6" name="Google Shape;1156;p97"/>
          <p:cNvSpPr txBox="1"/>
          <p:nvPr>
            <p:ph idx="3" type="body"/>
          </p:nvPr>
        </p:nvSpPr>
        <p:spPr>
          <a:xfrm>
            <a:off x="457200" y="2321850"/>
            <a:ext cx="2514300" cy="184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3D85C6"/>
                </a:solidFill>
              </a:rPr>
              <a:t>Risk analysis </a:t>
            </a:r>
            <a:endParaRPr b="1" sz="1800">
              <a:solidFill>
                <a:srgbClr val="3D85C6"/>
              </a:solidFill>
            </a:endParaRPr>
          </a:p>
          <a:p>
            <a:pPr indent="0" lvl="0" marL="0" rtl="0" algn="l">
              <a:spcBef>
                <a:spcPts val="500"/>
              </a:spcBef>
              <a:spcAft>
                <a:spcPts val="0"/>
              </a:spcAft>
              <a:buNone/>
            </a:pPr>
            <a:r>
              <a:rPr lang="en" sz="1300"/>
              <a:t>is important because it quantifies how much a business needs to spend if a given security break happens. </a:t>
            </a:r>
            <a:endParaRPr sz="1300"/>
          </a:p>
          <a:p>
            <a:pPr indent="0" lvl="0" marL="0" rtl="0" algn="l">
              <a:spcBef>
                <a:spcPts val="1000"/>
              </a:spcBef>
              <a:spcAft>
                <a:spcPts val="1000"/>
              </a:spcAft>
              <a:buNone/>
            </a:pPr>
            <a:r>
              <a:rPr b="1" lang="en" sz="1300"/>
              <a:t>Therefore, businesses can plan for setbacks before they occur.</a:t>
            </a:r>
            <a:endParaRPr b="1" sz="1300"/>
          </a:p>
        </p:txBody>
      </p:sp>
      <p:sp>
        <p:nvSpPr>
          <p:cNvPr id="1157" name="Google Shape;1157;p97"/>
          <p:cNvSpPr txBox="1"/>
          <p:nvPr>
            <p:ph idx="3" type="body"/>
          </p:nvPr>
        </p:nvSpPr>
        <p:spPr>
          <a:xfrm>
            <a:off x="6581775" y="2321850"/>
            <a:ext cx="2343000" cy="19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rgbClr val="3D85C6"/>
                </a:solidFill>
              </a:rPr>
              <a:t>Threat modeling </a:t>
            </a:r>
            <a:endParaRPr b="1" sz="1900">
              <a:solidFill>
                <a:srgbClr val="3D85C6"/>
              </a:solidFill>
            </a:endParaRPr>
          </a:p>
          <a:p>
            <a:pPr indent="0" lvl="0" marL="0" rtl="0" algn="l">
              <a:spcBef>
                <a:spcPts val="500"/>
              </a:spcBef>
              <a:spcAft>
                <a:spcPts val="0"/>
              </a:spcAft>
              <a:buNone/>
            </a:pPr>
            <a:r>
              <a:rPr lang="en" sz="1300"/>
              <a:t>is a key step to risk management because a risk is essentially a price the business </a:t>
            </a:r>
            <a:r>
              <a:rPr lang="en" sz="1300"/>
              <a:t>pays if the threat happens. </a:t>
            </a:r>
            <a:endParaRPr sz="1300"/>
          </a:p>
          <a:p>
            <a:pPr indent="0" lvl="0" marL="0" rtl="0" algn="l">
              <a:spcBef>
                <a:spcPts val="1000"/>
              </a:spcBef>
              <a:spcAft>
                <a:spcPts val="500"/>
              </a:spcAft>
              <a:buNone/>
            </a:pPr>
            <a:r>
              <a:rPr b="1" lang="en" sz="1300"/>
              <a:t>Therefore, they can prioritize the most expensive risks.</a:t>
            </a:r>
            <a:endParaRPr b="1" sz="1300"/>
          </a:p>
        </p:txBody>
      </p:sp>
      <p:pic>
        <p:nvPicPr>
          <p:cNvPr id="1158" name="Google Shape;1158;p97"/>
          <p:cNvPicPr preferRelativeResize="0"/>
          <p:nvPr/>
        </p:nvPicPr>
        <p:blipFill>
          <a:blip r:embed="rId3">
            <a:alphaModFix/>
          </a:blip>
          <a:stretch>
            <a:fillRect/>
          </a:stretch>
        </p:blipFill>
        <p:spPr>
          <a:xfrm>
            <a:off x="2973800" y="1284175"/>
            <a:ext cx="3196400" cy="3673025"/>
          </a:xfrm>
          <a:prstGeom prst="rect">
            <a:avLst/>
          </a:prstGeom>
          <a:noFill/>
          <a:ln>
            <a:noFill/>
          </a:ln>
        </p:spPr>
      </p:pic>
      <p:cxnSp>
        <p:nvCxnSpPr>
          <p:cNvPr id="1159" name="Google Shape;1159;p97"/>
          <p:cNvCxnSpPr>
            <a:stCxn id="1157" idx="2"/>
          </p:cNvCxnSpPr>
          <p:nvPr/>
        </p:nvCxnSpPr>
        <p:spPr>
          <a:xfrm>
            <a:off x="7753275" y="4238850"/>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Methodology: PASTA</a:t>
            </a:r>
            <a:endParaRPr/>
          </a:p>
        </p:txBody>
      </p:sp>
      <p:sp>
        <p:nvSpPr>
          <p:cNvPr id="1165" name="Google Shape;1165;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PASTA focuses on aligning considerations of business objectives with </a:t>
            </a:r>
            <a:br>
              <a:rPr lang="en"/>
            </a:br>
            <a:r>
              <a:rPr lang="en"/>
              <a:t>technical requirements.</a:t>
            </a:r>
            <a:endParaRPr/>
          </a:p>
        </p:txBody>
      </p:sp>
      <p:sp>
        <p:nvSpPr>
          <p:cNvPr id="1166" name="Google Shape;116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7" name="Google Shape;1167;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8" name="Google Shape;1168;p98"/>
          <p:cNvPicPr preferRelativeResize="0"/>
          <p:nvPr/>
        </p:nvPicPr>
        <p:blipFill rotWithShape="1">
          <a:blip r:embed="rId3">
            <a:alphaModFix/>
          </a:blip>
          <a:srcRect b="31484" l="0" r="47257" t="24810"/>
          <a:stretch/>
        </p:blipFill>
        <p:spPr>
          <a:xfrm>
            <a:off x="610075" y="1400038"/>
            <a:ext cx="4740598" cy="2247899"/>
          </a:xfrm>
          <a:prstGeom prst="rect">
            <a:avLst/>
          </a:prstGeom>
          <a:noFill/>
          <a:ln>
            <a:noFill/>
          </a:ln>
        </p:spPr>
      </p:pic>
      <p:sp>
        <p:nvSpPr>
          <p:cNvPr id="1169" name="Google Shape;1169;p98"/>
          <p:cNvSpPr txBox="1"/>
          <p:nvPr/>
        </p:nvSpPr>
        <p:spPr>
          <a:xfrm>
            <a:off x="0" y="374560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a:solidFill>
                  <a:srgbClr val="FFBA40"/>
                </a:solidFill>
                <a:latin typeface="Roboto"/>
                <a:ea typeface="Roboto"/>
                <a:cs typeface="Roboto"/>
                <a:sym typeface="Roboto"/>
              </a:rPr>
              <a:t>P</a:t>
            </a:r>
            <a:r>
              <a:rPr lang="en" sz="3000">
                <a:solidFill>
                  <a:schemeClr val="dk1"/>
                </a:solidFill>
                <a:latin typeface="Roboto Light"/>
                <a:ea typeface="Roboto Light"/>
                <a:cs typeface="Roboto Light"/>
                <a:sym typeface="Roboto Light"/>
              </a:rPr>
              <a:t>rocess</a:t>
            </a:r>
            <a:r>
              <a:rPr lang="en" sz="2000">
                <a:solidFill>
                  <a:schemeClr val="dk1"/>
                </a:solidFill>
                <a:latin typeface="Roboto Light"/>
                <a:ea typeface="Roboto Light"/>
                <a:cs typeface="Roboto Light"/>
                <a:sym typeface="Roboto Light"/>
              </a:rPr>
              <a:t> </a:t>
            </a:r>
            <a:r>
              <a:rPr lang="en" sz="1600">
                <a:solidFill>
                  <a:schemeClr val="dk1"/>
                </a:solidFill>
                <a:latin typeface="Roboto Light"/>
                <a:ea typeface="Roboto Light"/>
                <a:cs typeface="Roboto Light"/>
                <a:sym typeface="Roboto Light"/>
              </a:rPr>
              <a:t>for</a:t>
            </a:r>
            <a:r>
              <a:rPr lang="en" sz="2000">
                <a:solidFill>
                  <a:schemeClr val="dk1"/>
                </a:solidFill>
                <a:latin typeface="Roboto Light"/>
                <a:ea typeface="Roboto Light"/>
                <a:cs typeface="Roboto Light"/>
                <a:sym typeface="Roboto Light"/>
              </a:rPr>
              <a:t> </a:t>
            </a:r>
            <a:r>
              <a:rPr b="1" lang="en" sz="3000">
                <a:solidFill>
                  <a:srgbClr val="FFBA40"/>
                </a:solidFill>
                <a:latin typeface="Roboto"/>
                <a:ea typeface="Roboto"/>
                <a:cs typeface="Roboto"/>
                <a:sym typeface="Roboto"/>
              </a:rPr>
              <a:t>A</a:t>
            </a:r>
            <a:r>
              <a:rPr lang="en" sz="3000">
                <a:solidFill>
                  <a:schemeClr val="dk1"/>
                </a:solidFill>
                <a:latin typeface="Roboto Light"/>
                <a:ea typeface="Roboto Light"/>
                <a:cs typeface="Roboto Light"/>
                <a:sym typeface="Roboto Light"/>
              </a:rPr>
              <a:t>ttack </a:t>
            </a:r>
            <a:r>
              <a:rPr b="1" lang="en" sz="3000">
                <a:solidFill>
                  <a:srgbClr val="FFBA40"/>
                </a:solidFill>
                <a:latin typeface="Roboto"/>
                <a:ea typeface="Roboto"/>
                <a:cs typeface="Roboto"/>
                <a:sym typeface="Roboto"/>
              </a:rPr>
              <a:t>S</a:t>
            </a:r>
            <a:r>
              <a:rPr lang="en" sz="3000">
                <a:solidFill>
                  <a:schemeClr val="dk1"/>
                </a:solidFill>
                <a:latin typeface="Roboto Light"/>
                <a:ea typeface="Roboto Light"/>
                <a:cs typeface="Roboto Light"/>
                <a:sym typeface="Roboto Light"/>
              </a:rPr>
              <a:t>imulation</a:t>
            </a:r>
            <a:r>
              <a:rPr lang="en" sz="2000">
                <a:solidFill>
                  <a:schemeClr val="dk1"/>
                </a:solidFill>
                <a:latin typeface="Roboto Light"/>
                <a:ea typeface="Roboto Light"/>
                <a:cs typeface="Roboto Light"/>
                <a:sym typeface="Roboto Light"/>
              </a:rPr>
              <a:t> </a:t>
            </a:r>
            <a:r>
              <a:rPr lang="en" sz="1600">
                <a:solidFill>
                  <a:schemeClr val="dk1"/>
                </a:solidFill>
                <a:latin typeface="Roboto Light"/>
                <a:ea typeface="Roboto Light"/>
                <a:cs typeface="Roboto Light"/>
                <a:sym typeface="Roboto Light"/>
              </a:rPr>
              <a:t>and</a:t>
            </a:r>
            <a:r>
              <a:rPr lang="en" sz="2000">
                <a:solidFill>
                  <a:schemeClr val="dk1"/>
                </a:solidFill>
                <a:latin typeface="Roboto Light"/>
                <a:ea typeface="Roboto Light"/>
                <a:cs typeface="Roboto Light"/>
                <a:sym typeface="Roboto Light"/>
              </a:rPr>
              <a:t> </a:t>
            </a:r>
            <a:r>
              <a:rPr b="1" lang="en" sz="3000">
                <a:solidFill>
                  <a:srgbClr val="FFBA40"/>
                </a:solidFill>
                <a:latin typeface="Roboto"/>
                <a:ea typeface="Roboto"/>
                <a:cs typeface="Roboto"/>
                <a:sym typeface="Roboto"/>
              </a:rPr>
              <a:t>T</a:t>
            </a:r>
            <a:r>
              <a:rPr lang="en" sz="3000">
                <a:solidFill>
                  <a:schemeClr val="dk1"/>
                </a:solidFill>
                <a:latin typeface="Roboto Light"/>
                <a:ea typeface="Roboto Light"/>
                <a:cs typeface="Roboto Light"/>
                <a:sym typeface="Roboto Light"/>
              </a:rPr>
              <a:t>hreat </a:t>
            </a:r>
            <a:r>
              <a:rPr b="1" lang="en" sz="3000">
                <a:solidFill>
                  <a:srgbClr val="FFBA40"/>
                </a:solidFill>
                <a:latin typeface="Roboto"/>
                <a:ea typeface="Roboto"/>
                <a:cs typeface="Roboto"/>
                <a:sym typeface="Roboto"/>
              </a:rPr>
              <a:t>A</a:t>
            </a:r>
            <a:r>
              <a:rPr lang="en" sz="3000">
                <a:solidFill>
                  <a:schemeClr val="dk1"/>
                </a:solidFill>
                <a:latin typeface="Roboto Light"/>
                <a:ea typeface="Roboto Light"/>
                <a:cs typeface="Roboto Light"/>
                <a:sym typeface="Roboto Light"/>
              </a:rPr>
              <a:t>nalysis</a:t>
            </a:r>
            <a:r>
              <a:rPr lang="en" sz="2000">
                <a:solidFill>
                  <a:schemeClr val="dk1"/>
                </a:solidFill>
                <a:latin typeface="Roboto Light"/>
                <a:ea typeface="Roboto Light"/>
                <a:cs typeface="Roboto Light"/>
                <a:sym typeface="Roboto Light"/>
              </a:rPr>
              <a:t> </a:t>
            </a:r>
            <a:endParaRPr sz="1600">
              <a:latin typeface="Roboto Light"/>
              <a:ea typeface="Roboto Light"/>
              <a:cs typeface="Roboto Light"/>
              <a:sym typeface="Roboto Light"/>
            </a:endParaRPr>
          </a:p>
        </p:txBody>
      </p:sp>
      <p:sp>
        <p:nvSpPr>
          <p:cNvPr id="1170" name="Google Shape;1170;p98"/>
          <p:cNvSpPr txBox="1"/>
          <p:nvPr/>
        </p:nvSpPr>
        <p:spPr>
          <a:xfrm>
            <a:off x="1232450" y="2215713"/>
            <a:ext cx="13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Roboto"/>
                <a:ea typeface="Roboto"/>
                <a:cs typeface="Roboto"/>
                <a:sym typeface="Roboto"/>
              </a:rPr>
              <a:t>P</a:t>
            </a:r>
            <a:endParaRPr sz="1600">
              <a:latin typeface="Roboto Light"/>
              <a:ea typeface="Roboto Light"/>
              <a:cs typeface="Roboto Light"/>
              <a:sym typeface="Roboto Light"/>
            </a:endParaRPr>
          </a:p>
        </p:txBody>
      </p:sp>
      <p:sp>
        <p:nvSpPr>
          <p:cNvPr id="1171" name="Google Shape;1171;p98"/>
          <p:cNvSpPr txBox="1"/>
          <p:nvPr/>
        </p:nvSpPr>
        <p:spPr>
          <a:xfrm>
            <a:off x="2749250" y="2215713"/>
            <a:ext cx="13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Roboto"/>
                <a:ea typeface="Roboto"/>
                <a:cs typeface="Roboto"/>
                <a:sym typeface="Roboto"/>
              </a:rPr>
              <a:t>A</a:t>
            </a:r>
            <a:endParaRPr sz="1600">
              <a:latin typeface="Roboto Light"/>
              <a:ea typeface="Roboto Light"/>
              <a:cs typeface="Roboto Light"/>
              <a:sym typeface="Roboto Light"/>
            </a:endParaRPr>
          </a:p>
        </p:txBody>
      </p:sp>
      <p:sp>
        <p:nvSpPr>
          <p:cNvPr id="1172" name="Google Shape;1172;p98"/>
          <p:cNvSpPr txBox="1"/>
          <p:nvPr/>
        </p:nvSpPr>
        <p:spPr>
          <a:xfrm>
            <a:off x="4054200" y="2215713"/>
            <a:ext cx="13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Roboto"/>
                <a:ea typeface="Roboto"/>
                <a:cs typeface="Roboto"/>
                <a:sym typeface="Roboto"/>
              </a:rPr>
              <a:t>S</a:t>
            </a:r>
            <a:endParaRPr sz="1600">
              <a:latin typeface="Roboto Light"/>
              <a:ea typeface="Roboto Light"/>
              <a:cs typeface="Roboto Light"/>
              <a:sym typeface="Roboto Light"/>
            </a:endParaRPr>
          </a:p>
        </p:txBody>
      </p:sp>
      <p:pic>
        <p:nvPicPr>
          <p:cNvPr id="1173" name="Google Shape;1173;p98"/>
          <p:cNvPicPr preferRelativeResize="0"/>
          <p:nvPr/>
        </p:nvPicPr>
        <p:blipFill rotWithShape="1">
          <a:blip r:embed="rId3">
            <a:alphaModFix/>
          </a:blip>
          <a:srcRect b="31484" l="67358" r="4925" t="24810"/>
          <a:stretch/>
        </p:blipFill>
        <p:spPr>
          <a:xfrm>
            <a:off x="5503325" y="1400038"/>
            <a:ext cx="2491126" cy="2247899"/>
          </a:xfrm>
          <a:prstGeom prst="rect">
            <a:avLst/>
          </a:prstGeom>
          <a:noFill/>
          <a:ln>
            <a:noFill/>
          </a:ln>
        </p:spPr>
      </p:pic>
      <p:sp>
        <p:nvSpPr>
          <p:cNvPr id="1174" name="Google Shape;1174;p98"/>
          <p:cNvSpPr txBox="1"/>
          <p:nvPr/>
        </p:nvSpPr>
        <p:spPr>
          <a:xfrm>
            <a:off x="5350675" y="2215713"/>
            <a:ext cx="13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Roboto"/>
                <a:ea typeface="Roboto"/>
                <a:cs typeface="Roboto"/>
                <a:sym typeface="Roboto"/>
              </a:rPr>
              <a:t>T</a:t>
            </a:r>
            <a:endParaRPr sz="1600">
              <a:latin typeface="Roboto Light"/>
              <a:ea typeface="Roboto Light"/>
              <a:cs typeface="Roboto Light"/>
              <a:sym typeface="Roboto Light"/>
            </a:endParaRPr>
          </a:p>
        </p:txBody>
      </p:sp>
      <p:sp>
        <p:nvSpPr>
          <p:cNvPr id="1175" name="Google Shape;1175;p98"/>
          <p:cNvSpPr txBox="1"/>
          <p:nvPr/>
        </p:nvSpPr>
        <p:spPr>
          <a:xfrm>
            <a:off x="6748975" y="2215713"/>
            <a:ext cx="139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Roboto"/>
                <a:ea typeface="Roboto"/>
                <a:cs typeface="Roboto"/>
                <a:sym typeface="Roboto"/>
              </a:rPr>
              <a:t>A</a:t>
            </a:r>
            <a:endParaRPr sz="1600">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9"/>
          <p:cNvSpPr/>
          <p:nvPr/>
        </p:nvSpPr>
        <p:spPr>
          <a:xfrm>
            <a:off x="177525" y="726775"/>
            <a:ext cx="5566200" cy="438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99"/>
          <p:cNvPicPr preferRelativeResize="0"/>
          <p:nvPr/>
        </p:nvPicPr>
        <p:blipFill rotWithShape="1">
          <a:blip r:embed="rId3">
            <a:alphaModFix/>
          </a:blip>
          <a:srcRect b="0" l="14559" r="5574" t="35035"/>
          <a:stretch/>
        </p:blipFill>
        <p:spPr>
          <a:xfrm>
            <a:off x="4929250" y="0"/>
            <a:ext cx="4214751" cy="5143501"/>
          </a:xfrm>
          <a:prstGeom prst="rect">
            <a:avLst/>
          </a:prstGeom>
          <a:noFill/>
          <a:ln>
            <a:noFill/>
          </a:ln>
        </p:spPr>
      </p:pic>
      <p:sp>
        <p:nvSpPr>
          <p:cNvPr id="1182" name="Google Shape;1182;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Methodology: STRIDE</a:t>
            </a:r>
            <a:endParaRPr/>
          </a:p>
        </p:txBody>
      </p:sp>
      <p:sp>
        <p:nvSpPr>
          <p:cNvPr id="1183" name="Google Shape;1183;p99"/>
          <p:cNvSpPr txBox="1"/>
          <p:nvPr>
            <p:ph idx="1" type="subTitle"/>
          </p:nvPr>
        </p:nvSpPr>
        <p:spPr>
          <a:xfrm>
            <a:off x="0" y="675975"/>
            <a:ext cx="5858700" cy="60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STRIDE focuses on identifying </a:t>
            </a:r>
            <a:r>
              <a:rPr b="1" lang="en"/>
              <a:t>what can fail</a:t>
            </a:r>
            <a:r>
              <a:rPr lang="en"/>
              <a:t> in the system being modeled.</a:t>
            </a:r>
            <a:endParaRPr/>
          </a:p>
        </p:txBody>
      </p:sp>
      <p:sp>
        <p:nvSpPr>
          <p:cNvPr id="1184" name="Google Shape;118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5" name="Google Shape;1185;p99"/>
          <p:cNvSpPr txBox="1"/>
          <p:nvPr/>
        </p:nvSpPr>
        <p:spPr>
          <a:xfrm>
            <a:off x="1101500" y="1411650"/>
            <a:ext cx="6864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BA40"/>
                </a:solidFill>
                <a:latin typeface="Roboto"/>
                <a:ea typeface="Roboto"/>
                <a:cs typeface="Roboto"/>
                <a:sym typeface="Roboto"/>
              </a:rPr>
              <a:t>S</a:t>
            </a:r>
            <a:endParaRPr b="1" sz="3600">
              <a:solidFill>
                <a:srgbClr val="FFBA40"/>
              </a:solidFill>
              <a:latin typeface="Roboto"/>
              <a:ea typeface="Roboto"/>
              <a:cs typeface="Roboto"/>
              <a:sym typeface="Roboto"/>
            </a:endParaRPr>
          </a:p>
          <a:p>
            <a:pPr indent="0" lvl="0" marL="0" rtl="0" algn="ctr">
              <a:spcBef>
                <a:spcPts val="0"/>
              </a:spcBef>
              <a:spcAft>
                <a:spcPts val="0"/>
              </a:spcAft>
              <a:buNone/>
            </a:pPr>
            <a:r>
              <a:rPr b="1" lang="en" sz="3600">
                <a:solidFill>
                  <a:srgbClr val="FFBA40"/>
                </a:solidFill>
                <a:latin typeface="Roboto"/>
                <a:ea typeface="Roboto"/>
                <a:cs typeface="Roboto"/>
                <a:sym typeface="Roboto"/>
              </a:rPr>
              <a:t>T</a:t>
            </a:r>
            <a:endParaRPr b="1" sz="3600">
              <a:solidFill>
                <a:srgbClr val="FFBA40"/>
              </a:solidFill>
              <a:latin typeface="Roboto"/>
              <a:ea typeface="Roboto"/>
              <a:cs typeface="Roboto"/>
              <a:sym typeface="Roboto"/>
            </a:endParaRPr>
          </a:p>
          <a:p>
            <a:pPr indent="0" lvl="0" marL="0" rtl="0" algn="ctr">
              <a:spcBef>
                <a:spcPts val="0"/>
              </a:spcBef>
              <a:spcAft>
                <a:spcPts val="0"/>
              </a:spcAft>
              <a:buNone/>
            </a:pPr>
            <a:r>
              <a:rPr b="1" lang="en" sz="3600">
                <a:solidFill>
                  <a:srgbClr val="FFBA40"/>
                </a:solidFill>
                <a:latin typeface="Roboto"/>
                <a:ea typeface="Roboto"/>
                <a:cs typeface="Roboto"/>
                <a:sym typeface="Roboto"/>
              </a:rPr>
              <a:t>R</a:t>
            </a:r>
            <a:endParaRPr b="1" sz="3600">
              <a:solidFill>
                <a:srgbClr val="FFBA40"/>
              </a:solidFill>
              <a:latin typeface="Roboto"/>
              <a:ea typeface="Roboto"/>
              <a:cs typeface="Roboto"/>
              <a:sym typeface="Roboto"/>
            </a:endParaRPr>
          </a:p>
          <a:p>
            <a:pPr indent="0" lvl="0" marL="0" rtl="0" algn="ctr">
              <a:spcBef>
                <a:spcPts val="0"/>
              </a:spcBef>
              <a:spcAft>
                <a:spcPts val="0"/>
              </a:spcAft>
              <a:buNone/>
            </a:pPr>
            <a:r>
              <a:rPr b="1" lang="en" sz="3600">
                <a:solidFill>
                  <a:srgbClr val="FFBA40"/>
                </a:solidFill>
                <a:latin typeface="Roboto"/>
                <a:ea typeface="Roboto"/>
                <a:cs typeface="Roboto"/>
                <a:sym typeface="Roboto"/>
              </a:rPr>
              <a:t>I</a:t>
            </a:r>
            <a:endParaRPr b="1" sz="3600">
              <a:solidFill>
                <a:srgbClr val="FFBA40"/>
              </a:solidFill>
              <a:latin typeface="Roboto"/>
              <a:ea typeface="Roboto"/>
              <a:cs typeface="Roboto"/>
              <a:sym typeface="Roboto"/>
            </a:endParaRPr>
          </a:p>
          <a:p>
            <a:pPr indent="0" lvl="0" marL="0" rtl="0" algn="ctr">
              <a:spcBef>
                <a:spcPts val="0"/>
              </a:spcBef>
              <a:spcAft>
                <a:spcPts val="0"/>
              </a:spcAft>
              <a:buNone/>
            </a:pPr>
            <a:r>
              <a:rPr b="1" lang="en" sz="3600">
                <a:solidFill>
                  <a:srgbClr val="FFBA40"/>
                </a:solidFill>
                <a:latin typeface="Roboto"/>
                <a:ea typeface="Roboto"/>
                <a:cs typeface="Roboto"/>
                <a:sym typeface="Roboto"/>
              </a:rPr>
              <a:t>D</a:t>
            </a:r>
            <a:endParaRPr b="1" sz="3600">
              <a:solidFill>
                <a:srgbClr val="FFBA40"/>
              </a:solidFill>
              <a:latin typeface="Roboto"/>
              <a:ea typeface="Roboto"/>
              <a:cs typeface="Roboto"/>
              <a:sym typeface="Roboto"/>
            </a:endParaRPr>
          </a:p>
          <a:p>
            <a:pPr indent="0" lvl="0" marL="0" rtl="0" algn="ctr">
              <a:spcBef>
                <a:spcPts val="0"/>
              </a:spcBef>
              <a:spcAft>
                <a:spcPts val="0"/>
              </a:spcAft>
              <a:buNone/>
            </a:pPr>
            <a:r>
              <a:rPr b="1" lang="en" sz="3600">
                <a:solidFill>
                  <a:srgbClr val="FFBA40"/>
                </a:solidFill>
                <a:latin typeface="Roboto"/>
                <a:ea typeface="Roboto"/>
                <a:cs typeface="Roboto"/>
                <a:sym typeface="Roboto"/>
              </a:rPr>
              <a:t>E</a:t>
            </a:r>
            <a:endParaRPr b="1" sz="3600">
              <a:solidFill>
                <a:srgbClr val="FFBA40"/>
              </a:solidFill>
              <a:latin typeface="Roboto"/>
              <a:ea typeface="Roboto"/>
              <a:cs typeface="Roboto"/>
              <a:sym typeface="Roboto"/>
            </a:endParaRPr>
          </a:p>
        </p:txBody>
      </p:sp>
      <p:sp>
        <p:nvSpPr>
          <p:cNvPr id="1186" name="Google Shape;1186;p99"/>
          <p:cNvSpPr txBox="1"/>
          <p:nvPr/>
        </p:nvSpPr>
        <p:spPr>
          <a:xfrm>
            <a:off x="1601075" y="1626725"/>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poofing </a:t>
            </a:r>
            <a:endParaRPr/>
          </a:p>
        </p:txBody>
      </p:sp>
      <p:sp>
        <p:nvSpPr>
          <p:cNvPr id="1187" name="Google Shape;1187;p99"/>
          <p:cNvSpPr txBox="1"/>
          <p:nvPr/>
        </p:nvSpPr>
        <p:spPr>
          <a:xfrm>
            <a:off x="1601075" y="2175830"/>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ampering</a:t>
            </a:r>
            <a:endParaRPr/>
          </a:p>
        </p:txBody>
      </p:sp>
      <p:sp>
        <p:nvSpPr>
          <p:cNvPr id="1188" name="Google Shape;1188;p99"/>
          <p:cNvSpPr txBox="1"/>
          <p:nvPr/>
        </p:nvSpPr>
        <p:spPr>
          <a:xfrm>
            <a:off x="1601075" y="2724935"/>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epudiation</a:t>
            </a:r>
            <a:endParaRPr/>
          </a:p>
        </p:txBody>
      </p:sp>
      <p:sp>
        <p:nvSpPr>
          <p:cNvPr id="1189" name="Google Shape;1189;p99"/>
          <p:cNvSpPr txBox="1"/>
          <p:nvPr/>
        </p:nvSpPr>
        <p:spPr>
          <a:xfrm>
            <a:off x="1517525" y="3274040"/>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nformation disclosure </a:t>
            </a:r>
            <a:endParaRPr/>
          </a:p>
        </p:txBody>
      </p:sp>
      <p:sp>
        <p:nvSpPr>
          <p:cNvPr id="1190" name="Google Shape;1190;p99"/>
          <p:cNvSpPr txBox="1"/>
          <p:nvPr/>
        </p:nvSpPr>
        <p:spPr>
          <a:xfrm>
            <a:off x="1601075" y="3823145"/>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oS (Denial of Service)</a:t>
            </a:r>
            <a:endParaRPr/>
          </a:p>
        </p:txBody>
      </p:sp>
      <p:sp>
        <p:nvSpPr>
          <p:cNvPr id="1191" name="Google Shape;1191;p99"/>
          <p:cNvSpPr txBox="1"/>
          <p:nvPr/>
        </p:nvSpPr>
        <p:spPr>
          <a:xfrm>
            <a:off x="1601075" y="4372250"/>
            <a:ext cx="30675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levation of privilege</a:t>
            </a:r>
            <a:endParaRPr sz="2400">
              <a:solidFill>
                <a:schemeClr val="dk1"/>
              </a:solidFill>
              <a:latin typeface="Roboto Light"/>
              <a:ea typeface="Roboto Light"/>
              <a:cs typeface="Roboto Light"/>
              <a:sym typeface="Roboto Light"/>
            </a:endParaRPr>
          </a:p>
        </p:txBody>
      </p:sp>
      <p:cxnSp>
        <p:nvCxnSpPr>
          <p:cNvPr id="1192" name="Google Shape;1192;p99"/>
          <p:cNvCxnSpPr/>
          <p:nvPr/>
        </p:nvCxnSpPr>
        <p:spPr>
          <a:xfrm>
            <a:off x="274375" y="640080"/>
            <a:ext cx="5845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0"/>
          <p:cNvSpPr/>
          <p:nvPr/>
        </p:nvSpPr>
        <p:spPr>
          <a:xfrm>
            <a:off x="2548175" y="2002025"/>
            <a:ext cx="2214000" cy="2214000"/>
          </a:xfrm>
          <a:prstGeom prst="ellipse">
            <a:avLst/>
          </a:prstGeom>
          <a:solidFill>
            <a:srgbClr val="FFB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Methodology: OWASP</a:t>
            </a:r>
            <a:endParaRPr/>
          </a:p>
        </p:txBody>
      </p:sp>
      <p:sp>
        <p:nvSpPr>
          <p:cNvPr id="1199" name="Google Shape;1199;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OWASP focuses on identifying possible threats, prioritizing risks, and planning mitigation strategies. It is mainly used with web and desktop applications.</a:t>
            </a:r>
            <a:endParaRPr/>
          </a:p>
        </p:txBody>
      </p:sp>
      <p:sp>
        <p:nvSpPr>
          <p:cNvPr id="1200" name="Google Shape;1200;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1" name="Google Shape;1201;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02" name="Google Shape;1202;p100"/>
          <p:cNvPicPr preferRelativeResize="0"/>
          <p:nvPr/>
        </p:nvPicPr>
        <p:blipFill rotWithShape="1">
          <a:blip r:embed="rId3">
            <a:alphaModFix/>
          </a:blip>
          <a:srcRect b="0" l="0" r="66104" t="0"/>
          <a:stretch/>
        </p:blipFill>
        <p:spPr>
          <a:xfrm>
            <a:off x="1998838" y="1540063"/>
            <a:ext cx="3099500" cy="3182100"/>
          </a:xfrm>
          <a:prstGeom prst="rect">
            <a:avLst/>
          </a:prstGeom>
          <a:noFill/>
          <a:ln>
            <a:noFill/>
          </a:ln>
        </p:spPr>
      </p:pic>
      <p:sp>
        <p:nvSpPr>
          <p:cNvPr id="1203" name="Google Shape;1203;p100"/>
          <p:cNvSpPr txBox="1"/>
          <p:nvPr/>
        </p:nvSpPr>
        <p:spPr>
          <a:xfrm>
            <a:off x="5207688" y="1598025"/>
            <a:ext cx="6864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BA40"/>
                </a:solidFill>
                <a:latin typeface="Roboto"/>
                <a:ea typeface="Roboto"/>
                <a:cs typeface="Roboto"/>
                <a:sym typeface="Roboto"/>
              </a:rPr>
              <a:t>OWASP</a:t>
            </a:r>
            <a:endParaRPr b="1" sz="3600">
              <a:solidFill>
                <a:srgbClr val="FFBA40"/>
              </a:solidFill>
              <a:latin typeface="Roboto"/>
              <a:ea typeface="Roboto"/>
              <a:cs typeface="Roboto"/>
              <a:sym typeface="Roboto"/>
            </a:endParaRPr>
          </a:p>
        </p:txBody>
      </p:sp>
      <p:sp>
        <p:nvSpPr>
          <p:cNvPr id="1204" name="Google Shape;1204;p100"/>
          <p:cNvSpPr txBox="1"/>
          <p:nvPr/>
        </p:nvSpPr>
        <p:spPr>
          <a:xfrm>
            <a:off x="5783463" y="1813100"/>
            <a:ext cx="1361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pen</a:t>
            </a:r>
            <a:endParaRPr/>
          </a:p>
        </p:txBody>
      </p:sp>
      <p:sp>
        <p:nvSpPr>
          <p:cNvPr id="1205" name="Google Shape;1205;p100"/>
          <p:cNvSpPr txBox="1"/>
          <p:nvPr/>
        </p:nvSpPr>
        <p:spPr>
          <a:xfrm>
            <a:off x="5783463" y="2362206"/>
            <a:ext cx="1361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eb</a:t>
            </a:r>
            <a:endParaRPr/>
          </a:p>
        </p:txBody>
      </p:sp>
      <p:sp>
        <p:nvSpPr>
          <p:cNvPr id="1206" name="Google Shape;1206;p100"/>
          <p:cNvSpPr txBox="1"/>
          <p:nvPr/>
        </p:nvSpPr>
        <p:spPr>
          <a:xfrm>
            <a:off x="5783463" y="2911312"/>
            <a:ext cx="1361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pplication</a:t>
            </a:r>
            <a:endParaRPr/>
          </a:p>
        </p:txBody>
      </p:sp>
      <p:sp>
        <p:nvSpPr>
          <p:cNvPr id="1207" name="Google Shape;1207;p100"/>
          <p:cNvSpPr txBox="1"/>
          <p:nvPr/>
        </p:nvSpPr>
        <p:spPr>
          <a:xfrm>
            <a:off x="5783463" y="3460419"/>
            <a:ext cx="1361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ecurity</a:t>
            </a:r>
            <a:endParaRPr/>
          </a:p>
        </p:txBody>
      </p:sp>
      <p:sp>
        <p:nvSpPr>
          <p:cNvPr id="1208" name="Google Shape;1208;p100"/>
          <p:cNvSpPr txBox="1"/>
          <p:nvPr/>
        </p:nvSpPr>
        <p:spPr>
          <a:xfrm>
            <a:off x="5783463" y="4009525"/>
            <a:ext cx="13617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roject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OWASP</a:t>
            </a:r>
            <a:endParaRPr/>
          </a:p>
        </p:txBody>
      </p:sp>
      <p:sp>
        <p:nvSpPr>
          <p:cNvPr id="1214" name="Google Shape;1214;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OWASP Threat Modeling process consists of six steps:</a:t>
            </a:r>
            <a:endParaRPr/>
          </a:p>
        </p:txBody>
      </p:sp>
      <p:sp>
        <p:nvSpPr>
          <p:cNvPr id="1215" name="Google Shape;12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6" name="Google Shape;1216;p101"/>
          <p:cNvSpPr txBox="1"/>
          <p:nvPr>
            <p:ph idx="8"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101"/>
          <p:cNvSpPr txBox="1"/>
          <p:nvPr>
            <p:ph idx="2" type="subTitle"/>
          </p:nvPr>
        </p:nvSpPr>
        <p:spPr>
          <a:xfrm>
            <a:off x="-12150" y="12746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Determine assessment scope.</a:t>
            </a:r>
            <a:endParaRPr sz="1600"/>
          </a:p>
        </p:txBody>
      </p:sp>
      <p:sp>
        <p:nvSpPr>
          <p:cNvPr id="1218" name="Google Shape;1218;p101"/>
          <p:cNvSpPr txBox="1"/>
          <p:nvPr>
            <p:ph idx="3"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 threat agents.</a:t>
            </a:r>
            <a:endParaRPr sz="1600"/>
          </a:p>
        </p:txBody>
      </p:sp>
      <p:sp>
        <p:nvSpPr>
          <p:cNvPr id="1219" name="Google Shape;1219;p101"/>
          <p:cNvSpPr txBox="1"/>
          <p:nvPr>
            <p:ph idx="4"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 potential attacks.</a:t>
            </a:r>
            <a:endParaRPr sz="1600"/>
          </a:p>
        </p:txBody>
      </p:sp>
      <p:sp>
        <p:nvSpPr>
          <p:cNvPr id="1220" name="Google Shape;1220;p101"/>
          <p:cNvSpPr txBox="1"/>
          <p:nvPr>
            <p:ph idx="5"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 exploitable vulnerabilities.</a:t>
            </a:r>
            <a:endParaRPr sz="1600"/>
          </a:p>
        </p:txBody>
      </p:sp>
      <p:sp>
        <p:nvSpPr>
          <p:cNvPr id="1221" name="Google Shape;1221;p101"/>
          <p:cNvSpPr txBox="1"/>
          <p:nvPr>
            <p:ph idx="6"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Prioritize identified risks.</a:t>
            </a:r>
            <a:endParaRPr sz="1600"/>
          </a:p>
        </p:txBody>
      </p:sp>
      <p:sp>
        <p:nvSpPr>
          <p:cNvPr id="1222" name="Google Shape;1222;p101"/>
          <p:cNvSpPr txBox="1"/>
          <p:nvPr>
            <p:ph idx="7"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Mitigate risks.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List the assets under consideration, determine their value, and define objectives for your threat modeling assessment.</a:t>
            </a:r>
            <a:endParaRPr/>
          </a:p>
        </p:txBody>
      </p:sp>
      <p:sp>
        <p:nvSpPr>
          <p:cNvPr id="1228" name="Google Shape;1228;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9" name="Google Shape;1229;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102"/>
          <p:cNvSpPr txBox="1"/>
          <p:nvPr/>
        </p:nvSpPr>
        <p:spPr>
          <a:xfrm>
            <a:off x="1514475" y="0"/>
            <a:ext cx="7641900" cy="675900"/>
          </a:xfrm>
          <a:prstGeom prst="rect">
            <a:avLst/>
          </a:prstGeom>
          <a:solidFill>
            <a:srgbClr val="9EE244"/>
          </a:solid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Determine Assessment Scope</a:t>
            </a:r>
            <a:endParaRPr sz="2400">
              <a:latin typeface="Roboto Medium"/>
              <a:ea typeface="Roboto Medium"/>
              <a:cs typeface="Roboto Medium"/>
              <a:sym typeface="Roboto Medium"/>
            </a:endParaRPr>
          </a:p>
        </p:txBody>
      </p:sp>
      <p:sp>
        <p:nvSpPr>
          <p:cNvPr id="1231" name="Google Shape;1231;p102"/>
          <p:cNvSpPr txBox="1"/>
          <p:nvPr/>
        </p:nvSpPr>
        <p:spPr>
          <a:xfrm>
            <a:off x="-9525" y="0"/>
            <a:ext cx="1524000" cy="675900"/>
          </a:xfrm>
          <a:prstGeom prst="rect">
            <a:avLst/>
          </a:prstGeom>
          <a:solidFill>
            <a:srgbClr val="000000"/>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Step 1</a:t>
            </a:r>
            <a:endParaRPr sz="2400">
              <a:solidFill>
                <a:srgbClr val="FFFFFF"/>
              </a:solidFill>
              <a:latin typeface="Roboto Medium"/>
              <a:ea typeface="Roboto Medium"/>
              <a:cs typeface="Roboto Medium"/>
              <a:sym typeface="Roboto Medium"/>
            </a:endParaRPr>
          </a:p>
        </p:txBody>
      </p:sp>
      <p:sp>
        <p:nvSpPr>
          <p:cNvPr id="1232" name="Google Shape;1232;p102"/>
          <p:cNvSpPr txBox="1"/>
          <p:nvPr/>
        </p:nvSpPr>
        <p:spPr>
          <a:xfrm>
            <a:off x="-9525" y="1566500"/>
            <a:ext cx="4040700" cy="10149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800"/>
              </a:spcAft>
              <a:buNone/>
            </a:pPr>
            <a:r>
              <a:rPr lang="en" sz="1600">
                <a:latin typeface="Roboto Medium"/>
                <a:ea typeface="Roboto Medium"/>
                <a:cs typeface="Roboto Medium"/>
                <a:sym typeface="Roboto Medium"/>
              </a:rPr>
              <a:t>Businesses can’t effectively evaluate everything at once, so they adjust their scope to focus on a specific category of risk. </a:t>
            </a:r>
            <a:endParaRPr sz="1600">
              <a:latin typeface="Roboto Medium"/>
              <a:ea typeface="Roboto Medium"/>
              <a:cs typeface="Roboto Medium"/>
              <a:sym typeface="Roboto Medium"/>
            </a:endParaRPr>
          </a:p>
        </p:txBody>
      </p:sp>
      <p:sp>
        <p:nvSpPr>
          <p:cNvPr id="1233" name="Google Shape;1233;p102"/>
          <p:cNvSpPr/>
          <p:nvPr/>
        </p:nvSpPr>
        <p:spPr>
          <a:xfrm>
            <a:off x="441525" y="3275263"/>
            <a:ext cx="3494700" cy="14070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None/>
            </a:pPr>
            <a:r>
              <a:rPr lang="en" sz="1600">
                <a:latin typeface="Roboto"/>
                <a:ea typeface="Roboto"/>
                <a:cs typeface="Roboto"/>
                <a:sym typeface="Roboto"/>
              </a:rPr>
              <a:t>Performing a risk analysis to assess the weakness of a network infrastructure. Within this scope, we are not concerned with application security. </a:t>
            </a:r>
            <a:endParaRPr sz="1600">
              <a:latin typeface="Roboto"/>
              <a:ea typeface="Roboto"/>
              <a:cs typeface="Roboto"/>
              <a:sym typeface="Roboto"/>
            </a:endParaRPr>
          </a:p>
        </p:txBody>
      </p:sp>
      <p:grpSp>
        <p:nvGrpSpPr>
          <p:cNvPr id="1234" name="Google Shape;1234;p102"/>
          <p:cNvGrpSpPr/>
          <p:nvPr/>
        </p:nvGrpSpPr>
        <p:grpSpPr>
          <a:xfrm>
            <a:off x="441525" y="2714800"/>
            <a:ext cx="3494700" cy="472263"/>
            <a:chOff x="466725" y="1438288"/>
            <a:chExt cx="3494700" cy="472263"/>
          </a:xfrm>
        </p:grpSpPr>
        <p:sp>
          <p:nvSpPr>
            <p:cNvPr id="1235" name="Google Shape;1235;p102"/>
            <p:cNvSpPr/>
            <p:nvPr/>
          </p:nvSpPr>
          <p:spPr>
            <a:xfrm rot="10800000">
              <a:off x="2043913" y="17219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36" name="Google Shape;1236;p102"/>
            <p:cNvSpPr/>
            <p:nvPr/>
          </p:nvSpPr>
          <p:spPr>
            <a:xfrm>
              <a:off x="466725" y="1438288"/>
              <a:ext cx="3494700" cy="3648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Example</a:t>
              </a:r>
              <a:endParaRPr sz="1800">
                <a:solidFill>
                  <a:srgbClr val="F3F3F3"/>
                </a:solidFill>
                <a:latin typeface="Roboto Medium"/>
                <a:ea typeface="Roboto Medium"/>
                <a:cs typeface="Roboto Medium"/>
                <a:sym typeface="Roboto Medium"/>
              </a:endParaRPr>
            </a:p>
          </p:txBody>
        </p:sp>
      </p:grpSp>
      <p:pic>
        <p:nvPicPr>
          <p:cNvPr id="1237" name="Google Shape;1237;p102"/>
          <p:cNvPicPr preferRelativeResize="0"/>
          <p:nvPr/>
        </p:nvPicPr>
        <p:blipFill>
          <a:blip r:embed="rId3">
            <a:alphaModFix/>
          </a:blip>
          <a:stretch>
            <a:fillRect/>
          </a:stretch>
        </p:blipFill>
        <p:spPr>
          <a:xfrm>
            <a:off x="4158275" y="1451625"/>
            <a:ext cx="827450" cy="3394000"/>
          </a:xfrm>
          <a:prstGeom prst="rect">
            <a:avLst/>
          </a:prstGeom>
          <a:noFill/>
          <a:ln>
            <a:noFill/>
          </a:ln>
        </p:spPr>
      </p:pic>
      <p:sp>
        <p:nvSpPr>
          <p:cNvPr id="1238" name="Google Shape;1238;p102"/>
          <p:cNvSpPr txBox="1"/>
          <p:nvPr/>
        </p:nvSpPr>
        <p:spPr>
          <a:xfrm>
            <a:off x="4616875" y="1566500"/>
            <a:ext cx="4040700" cy="10149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800"/>
              </a:spcAft>
              <a:buNone/>
            </a:pPr>
            <a:r>
              <a:rPr lang="en" sz="1600">
                <a:latin typeface="Roboto Medium"/>
                <a:ea typeface="Roboto Medium"/>
                <a:cs typeface="Roboto Medium"/>
                <a:sym typeface="Roboto Medium"/>
              </a:rPr>
              <a:t>Scoping begins with asset inventory, the process of identifying and assigning asset value to all of an organization’s assets. </a:t>
            </a:r>
            <a:endParaRPr sz="1600">
              <a:latin typeface="Roboto Medium"/>
              <a:ea typeface="Roboto Medium"/>
              <a:cs typeface="Roboto Medium"/>
              <a:sym typeface="Roboto Medium"/>
            </a:endParaRPr>
          </a:p>
        </p:txBody>
      </p:sp>
      <p:sp>
        <p:nvSpPr>
          <p:cNvPr id="1239" name="Google Shape;1239;p102"/>
          <p:cNvSpPr/>
          <p:nvPr/>
        </p:nvSpPr>
        <p:spPr>
          <a:xfrm>
            <a:off x="5067925" y="3275263"/>
            <a:ext cx="3494700" cy="14070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None/>
            </a:pPr>
            <a:r>
              <a:rPr lang="en" sz="1600">
                <a:latin typeface="Roboto"/>
                <a:ea typeface="Roboto"/>
                <a:cs typeface="Roboto"/>
                <a:sym typeface="Roboto"/>
              </a:rPr>
              <a:t>The asset value of a web application could be measured by the revenue or profit it generates.</a:t>
            </a:r>
            <a:endParaRPr sz="1600">
              <a:latin typeface="Roboto"/>
              <a:ea typeface="Roboto"/>
              <a:cs typeface="Roboto"/>
              <a:sym typeface="Roboto"/>
            </a:endParaRPr>
          </a:p>
        </p:txBody>
      </p:sp>
      <p:grpSp>
        <p:nvGrpSpPr>
          <p:cNvPr id="1240" name="Google Shape;1240;p102"/>
          <p:cNvGrpSpPr/>
          <p:nvPr/>
        </p:nvGrpSpPr>
        <p:grpSpPr>
          <a:xfrm>
            <a:off x="5067925" y="2714800"/>
            <a:ext cx="3494700" cy="472263"/>
            <a:chOff x="466725" y="1438288"/>
            <a:chExt cx="3494700" cy="472263"/>
          </a:xfrm>
        </p:grpSpPr>
        <p:sp>
          <p:nvSpPr>
            <p:cNvPr id="1241" name="Google Shape;1241;p102"/>
            <p:cNvSpPr/>
            <p:nvPr/>
          </p:nvSpPr>
          <p:spPr>
            <a:xfrm rot="10800000">
              <a:off x="2043913" y="17219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42" name="Google Shape;1242;p102"/>
            <p:cNvSpPr/>
            <p:nvPr/>
          </p:nvSpPr>
          <p:spPr>
            <a:xfrm>
              <a:off x="466725" y="1438288"/>
              <a:ext cx="3494700" cy="3648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Example</a:t>
              </a:r>
              <a:endParaRPr sz="1800">
                <a:solidFill>
                  <a:srgbClr val="F3F3F3"/>
                </a:solidFill>
                <a:latin typeface="Roboto Medium"/>
                <a:ea typeface="Roboto Medium"/>
                <a:cs typeface="Roboto Medium"/>
                <a:sym typeface="Roboto Medium"/>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1248" name="Google Shape;1248;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Determine which attackers would be interested in the relevant assets. </a:t>
            </a:r>
            <a:endParaRPr/>
          </a:p>
          <a:p>
            <a:pPr indent="0" lvl="0" marL="0" rtl="0" algn="l">
              <a:spcBef>
                <a:spcPts val="1000"/>
              </a:spcBef>
              <a:spcAft>
                <a:spcPts val="0"/>
              </a:spcAft>
              <a:buNone/>
            </a:pPr>
            <a:r>
              <a:rPr lang="en">
                <a:solidFill>
                  <a:schemeClr val="dk1"/>
                </a:solidFill>
              </a:rPr>
              <a:t>Threat agents include a person or group that can produce a threat, whether or </a:t>
            </a:r>
            <a:br>
              <a:rPr lang="en">
                <a:solidFill>
                  <a:schemeClr val="dk1"/>
                </a:solidFill>
              </a:rPr>
            </a:br>
            <a:r>
              <a:rPr lang="en">
                <a:solidFill>
                  <a:schemeClr val="dk1"/>
                </a:solidFill>
              </a:rPr>
              <a:t>not that person or group is malicious.</a:t>
            </a:r>
            <a:endParaRPr/>
          </a:p>
        </p:txBody>
      </p:sp>
      <p:sp>
        <p:nvSpPr>
          <p:cNvPr id="1249" name="Google Shape;124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0" name="Google Shape;1250;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103"/>
          <p:cNvSpPr txBox="1"/>
          <p:nvPr>
            <p:ph idx="3" type="body"/>
          </p:nvPr>
        </p:nvSpPr>
        <p:spPr>
          <a:xfrm>
            <a:off x="0" y="1941975"/>
            <a:ext cx="9144000" cy="2268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1000"/>
              </a:spcAft>
              <a:buNone/>
            </a:pPr>
            <a:r>
              <a:rPr b="1" lang="en" sz="1800"/>
              <a:t>Threat agents include: </a:t>
            </a:r>
            <a:endParaRPr b="1" sz="1800"/>
          </a:p>
        </p:txBody>
      </p:sp>
      <p:sp>
        <p:nvSpPr>
          <p:cNvPr id="1252" name="Google Shape;1252;p103"/>
          <p:cNvSpPr txBox="1"/>
          <p:nvPr/>
        </p:nvSpPr>
        <p:spPr>
          <a:xfrm>
            <a:off x="1514475" y="0"/>
            <a:ext cx="7641900" cy="675900"/>
          </a:xfrm>
          <a:prstGeom prst="rect">
            <a:avLst/>
          </a:prstGeom>
          <a:solidFill>
            <a:srgbClr val="9EE244"/>
          </a:solid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Identify Threat Agents</a:t>
            </a:r>
            <a:endParaRPr sz="2400">
              <a:latin typeface="Roboto Medium"/>
              <a:ea typeface="Roboto Medium"/>
              <a:cs typeface="Roboto Medium"/>
              <a:sym typeface="Roboto Medium"/>
            </a:endParaRPr>
          </a:p>
        </p:txBody>
      </p:sp>
      <p:sp>
        <p:nvSpPr>
          <p:cNvPr id="1253" name="Google Shape;1253;p103"/>
          <p:cNvSpPr txBox="1"/>
          <p:nvPr/>
        </p:nvSpPr>
        <p:spPr>
          <a:xfrm>
            <a:off x="-9525" y="0"/>
            <a:ext cx="1524000" cy="675900"/>
          </a:xfrm>
          <a:prstGeom prst="rect">
            <a:avLst/>
          </a:prstGeom>
          <a:solidFill>
            <a:srgbClr val="000000"/>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Step 2</a:t>
            </a:r>
            <a:endParaRPr sz="2400">
              <a:solidFill>
                <a:srgbClr val="FFFFFF"/>
              </a:solidFill>
              <a:latin typeface="Roboto Medium"/>
              <a:ea typeface="Roboto Medium"/>
              <a:cs typeface="Roboto Medium"/>
              <a:sym typeface="Roboto Medium"/>
            </a:endParaRPr>
          </a:p>
        </p:txBody>
      </p:sp>
      <p:sp>
        <p:nvSpPr>
          <p:cNvPr id="1254" name="Google Shape;1254;p103"/>
          <p:cNvSpPr/>
          <p:nvPr/>
        </p:nvSpPr>
        <p:spPr>
          <a:xfrm>
            <a:off x="1045025" y="2404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APTs (Advanced persistent threats)</a:t>
            </a:r>
            <a:endParaRPr/>
          </a:p>
        </p:txBody>
      </p:sp>
      <p:grpSp>
        <p:nvGrpSpPr>
          <p:cNvPr id="1255" name="Google Shape;1255;p103"/>
          <p:cNvGrpSpPr/>
          <p:nvPr/>
        </p:nvGrpSpPr>
        <p:grpSpPr>
          <a:xfrm>
            <a:off x="445468" y="2448318"/>
            <a:ext cx="491946" cy="359019"/>
            <a:chOff x="463425" y="1453125"/>
            <a:chExt cx="735125" cy="513838"/>
          </a:xfrm>
        </p:grpSpPr>
        <p:sp>
          <p:nvSpPr>
            <p:cNvPr id="1256" name="Google Shape;1256;p10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257" name="Google Shape;1257;p10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437461"/>
            </a:solidFill>
            <a:ln>
              <a:noFill/>
            </a:ln>
          </p:spPr>
        </p:sp>
      </p:grpSp>
      <p:sp>
        <p:nvSpPr>
          <p:cNvPr id="1258" name="Google Shape;1258;p103"/>
          <p:cNvSpPr/>
          <p:nvPr/>
        </p:nvSpPr>
        <p:spPr>
          <a:xfrm>
            <a:off x="1045025" y="29581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Script kiddies</a:t>
            </a:r>
            <a:endParaRPr/>
          </a:p>
        </p:txBody>
      </p:sp>
      <p:grpSp>
        <p:nvGrpSpPr>
          <p:cNvPr id="1259" name="Google Shape;1259;p103"/>
          <p:cNvGrpSpPr/>
          <p:nvPr/>
        </p:nvGrpSpPr>
        <p:grpSpPr>
          <a:xfrm>
            <a:off x="445468" y="3001818"/>
            <a:ext cx="491946" cy="359019"/>
            <a:chOff x="463425" y="1453125"/>
            <a:chExt cx="735125" cy="513838"/>
          </a:xfrm>
        </p:grpSpPr>
        <p:sp>
          <p:nvSpPr>
            <p:cNvPr id="1260" name="Google Shape;1260;p10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261" name="Google Shape;1261;p10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437461"/>
            </a:solidFill>
            <a:ln>
              <a:noFill/>
            </a:ln>
          </p:spPr>
        </p:sp>
      </p:grpSp>
      <p:sp>
        <p:nvSpPr>
          <p:cNvPr id="1262" name="Google Shape;1262;p103"/>
          <p:cNvSpPr/>
          <p:nvPr/>
        </p:nvSpPr>
        <p:spPr>
          <a:xfrm>
            <a:off x="1045025" y="351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Employees opening phishing emails</a:t>
            </a:r>
            <a:endParaRPr/>
          </a:p>
        </p:txBody>
      </p:sp>
      <p:grpSp>
        <p:nvGrpSpPr>
          <p:cNvPr id="1263" name="Google Shape;1263;p103"/>
          <p:cNvGrpSpPr/>
          <p:nvPr/>
        </p:nvGrpSpPr>
        <p:grpSpPr>
          <a:xfrm>
            <a:off x="445468" y="3555318"/>
            <a:ext cx="491946" cy="359019"/>
            <a:chOff x="463425" y="1453125"/>
            <a:chExt cx="735125" cy="513838"/>
          </a:xfrm>
        </p:grpSpPr>
        <p:sp>
          <p:nvSpPr>
            <p:cNvPr id="1264" name="Google Shape;1264;p10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265" name="Google Shape;1265;p10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437461"/>
            </a:solidFill>
            <a:ln>
              <a:noFill/>
            </a:ln>
          </p:spPr>
        </p:sp>
      </p:grpSp>
      <p:sp>
        <p:nvSpPr>
          <p:cNvPr id="1266" name="Google Shape;1266;p103"/>
          <p:cNvSpPr/>
          <p:nvPr/>
        </p:nvSpPr>
        <p:spPr>
          <a:xfrm>
            <a:off x="1045025" y="40651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Incompetent users breaking configurations on company computers </a:t>
            </a:r>
            <a:endParaRPr/>
          </a:p>
        </p:txBody>
      </p:sp>
      <p:grpSp>
        <p:nvGrpSpPr>
          <p:cNvPr id="1267" name="Google Shape;1267;p103"/>
          <p:cNvGrpSpPr/>
          <p:nvPr/>
        </p:nvGrpSpPr>
        <p:grpSpPr>
          <a:xfrm>
            <a:off x="445468" y="4108818"/>
            <a:ext cx="491946" cy="359019"/>
            <a:chOff x="463425" y="1453125"/>
            <a:chExt cx="735125" cy="513838"/>
          </a:xfrm>
        </p:grpSpPr>
        <p:sp>
          <p:nvSpPr>
            <p:cNvPr id="1268" name="Google Shape;1268;p10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269" name="Google Shape;1269;p10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437461"/>
            </a:solid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2" name="Google Shape;1052;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53" name="Google Shape;1053;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a:t>
            </a:r>
            <a:endParaRPr/>
          </a:p>
        </p:txBody>
      </p:sp>
      <p:sp>
        <p:nvSpPr>
          <p:cNvPr id="1054" name="Google Shape;1054;p86"/>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Identify threat agents, possible attacks, and exploitable vulnerabilities relevant to a given asset.</a:t>
            </a:r>
            <a:endParaRPr sz="1600">
              <a:latin typeface="Roboto"/>
              <a:ea typeface="Roboto"/>
              <a:cs typeface="Roboto"/>
              <a:sym typeface="Roboto"/>
            </a:endParaRPr>
          </a:p>
        </p:txBody>
      </p:sp>
      <p:sp>
        <p:nvSpPr>
          <p:cNvPr id="1055" name="Google Shape;1055;p86"/>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700">
                <a:latin typeface="Roboto"/>
                <a:ea typeface="Roboto"/>
                <a:cs typeface="Roboto"/>
                <a:sym typeface="Roboto"/>
              </a:rPr>
              <a:t>Prioritize risks based on likelihood and impact potential. </a:t>
            </a:r>
            <a:endParaRPr sz="1700">
              <a:latin typeface="Roboto"/>
              <a:ea typeface="Roboto"/>
              <a:cs typeface="Roboto"/>
              <a:sym typeface="Roboto"/>
            </a:endParaRPr>
          </a:p>
        </p:txBody>
      </p:sp>
      <p:sp>
        <p:nvSpPr>
          <p:cNvPr id="1056" name="Google Shape;1056;p86"/>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700">
                <a:latin typeface="Roboto"/>
                <a:ea typeface="Roboto"/>
                <a:cs typeface="Roboto"/>
                <a:sym typeface="Roboto"/>
              </a:rPr>
              <a:t>Choose </a:t>
            </a:r>
            <a:r>
              <a:rPr lang="en" sz="1600">
                <a:latin typeface="Roboto"/>
                <a:ea typeface="Roboto"/>
                <a:cs typeface="Roboto"/>
                <a:sym typeface="Roboto"/>
              </a:rPr>
              <a:t>and</a:t>
            </a:r>
            <a:r>
              <a:rPr lang="en" sz="1700">
                <a:latin typeface="Roboto"/>
                <a:ea typeface="Roboto"/>
                <a:cs typeface="Roboto"/>
                <a:sym typeface="Roboto"/>
              </a:rPr>
              <a:t> justify controls for a given risk.</a:t>
            </a:r>
            <a:endParaRPr sz="1700">
              <a:latin typeface="Roboto"/>
              <a:ea typeface="Roboto"/>
              <a:cs typeface="Roboto"/>
              <a:sym typeface="Roboto"/>
            </a:endParaRPr>
          </a:p>
        </p:txBody>
      </p:sp>
      <p:sp>
        <p:nvSpPr>
          <p:cNvPr id="1057" name="Google Shape;1057;p86"/>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5" name="Google Shape;1275;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6" name="Google Shape;1276;p104"/>
          <p:cNvSpPr/>
          <p:nvPr/>
        </p:nvSpPr>
        <p:spPr>
          <a:xfrm>
            <a:off x="4716939" y="2294338"/>
            <a:ext cx="2216700" cy="759300"/>
          </a:xfrm>
          <a:prstGeom prst="homePlate">
            <a:avLst>
              <a:gd fmla="val 50000" name="adj"/>
            </a:avLst>
          </a:prstGeom>
          <a:solidFill>
            <a:srgbClr val="9EE24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4"/>
          <p:cNvSpPr/>
          <p:nvPr/>
        </p:nvSpPr>
        <p:spPr>
          <a:xfrm flipH="1">
            <a:off x="2453489" y="2294338"/>
            <a:ext cx="2216700" cy="759300"/>
          </a:xfrm>
          <a:prstGeom prst="homePlate">
            <a:avLst>
              <a:gd fmla="val 50000" name="adj"/>
            </a:avLst>
          </a:prstGeom>
          <a:solidFill>
            <a:srgbClr val="FECF4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104"/>
          <p:cNvCxnSpPr/>
          <p:nvPr/>
        </p:nvCxnSpPr>
        <p:spPr>
          <a:xfrm>
            <a:off x="5687988" y="2874088"/>
            <a:ext cx="0" cy="653400"/>
          </a:xfrm>
          <a:prstGeom prst="straightConnector1">
            <a:avLst/>
          </a:prstGeom>
          <a:noFill/>
          <a:ln cap="flat" cmpd="sng" w="9525">
            <a:solidFill>
              <a:srgbClr val="000000"/>
            </a:solidFill>
            <a:prstDash val="solid"/>
            <a:round/>
            <a:headEnd len="med" w="med" type="oval"/>
            <a:tailEnd len="med" w="med" type="none"/>
          </a:ln>
        </p:spPr>
      </p:cxnSp>
      <p:sp>
        <p:nvSpPr>
          <p:cNvPr id="1279" name="Google Shape;1279;p104"/>
          <p:cNvSpPr txBox="1"/>
          <p:nvPr/>
        </p:nvSpPr>
        <p:spPr>
          <a:xfrm>
            <a:off x="2818612" y="2473888"/>
            <a:ext cx="175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Previous lesson</a:t>
            </a:r>
            <a:endParaRPr b="1" sz="1600">
              <a:latin typeface="Roboto"/>
              <a:ea typeface="Roboto"/>
              <a:cs typeface="Roboto"/>
              <a:sym typeface="Roboto"/>
            </a:endParaRPr>
          </a:p>
        </p:txBody>
      </p:sp>
      <p:sp>
        <p:nvSpPr>
          <p:cNvPr id="1280" name="Google Shape;1280;p104"/>
          <p:cNvSpPr txBox="1"/>
          <p:nvPr/>
        </p:nvSpPr>
        <p:spPr>
          <a:xfrm>
            <a:off x="4474949" y="3588200"/>
            <a:ext cx="24588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200"/>
              </a:spcAft>
              <a:buNone/>
            </a:pPr>
            <a:r>
              <a:rPr lang="en" sz="1800">
                <a:latin typeface="Roboto"/>
                <a:ea typeface="Roboto"/>
                <a:cs typeface="Roboto"/>
                <a:sym typeface="Roboto"/>
              </a:rPr>
              <a:t>Today, we’ll focus on malicious threat agents.</a:t>
            </a:r>
            <a:endParaRPr sz="1800">
              <a:latin typeface="Roboto"/>
              <a:ea typeface="Roboto"/>
              <a:cs typeface="Roboto"/>
              <a:sym typeface="Roboto"/>
            </a:endParaRPr>
          </a:p>
        </p:txBody>
      </p:sp>
      <p:sp>
        <p:nvSpPr>
          <p:cNvPr id="1281" name="Google Shape;1281;p104"/>
          <p:cNvSpPr txBox="1"/>
          <p:nvPr/>
        </p:nvSpPr>
        <p:spPr>
          <a:xfrm>
            <a:off x="4854145" y="2473878"/>
            <a:ext cx="166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This lesson</a:t>
            </a:r>
            <a:endParaRPr b="1" sz="1600">
              <a:latin typeface="Roboto"/>
              <a:ea typeface="Roboto"/>
              <a:cs typeface="Roboto"/>
              <a:sym typeface="Roboto"/>
            </a:endParaRPr>
          </a:p>
        </p:txBody>
      </p:sp>
      <p:cxnSp>
        <p:nvCxnSpPr>
          <p:cNvPr id="1282" name="Google Shape;1282;p104"/>
          <p:cNvCxnSpPr/>
          <p:nvPr/>
        </p:nvCxnSpPr>
        <p:spPr>
          <a:xfrm rot="10800000">
            <a:off x="3696713" y="1801538"/>
            <a:ext cx="0" cy="653400"/>
          </a:xfrm>
          <a:prstGeom prst="straightConnector1">
            <a:avLst/>
          </a:prstGeom>
          <a:noFill/>
          <a:ln cap="flat" cmpd="sng" w="9525">
            <a:solidFill>
              <a:srgbClr val="000000"/>
            </a:solidFill>
            <a:prstDash val="solid"/>
            <a:round/>
            <a:headEnd len="med" w="med" type="oval"/>
            <a:tailEnd len="med" w="med" type="none"/>
          </a:ln>
        </p:spPr>
      </p:cxnSp>
      <p:sp>
        <p:nvSpPr>
          <p:cNvPr id="1283" name="Google Shape;1283;p104"/>
          <p:cNvSpPr txBox="1"/>
          <p:nvPr/>
        </p:nvSpPr>
        <p:spPr>
          <a:xfrm>
            <a:off x="1617249" y="690275"/>
            <a:ext cx="36984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200"/>
              </a:spcAft>
              <a:buNone/>
            </a:pPr>
            <a:r>
              <a:rPr lang="en" sz="1800">
                <a:latin typeface="Roboto"/>
                <a:ea typeface="Roboto"/>
                <a:cs typeface="Roboto"/>
                <a:sym typeface="Roboto"/>
              </a:rPr>
              <a:t>Previously, we’ve addressed unwitting threat agents, like employees opening phishing emails.</a:t>
            </a:r>
            <a:endParaRPr sz="1800">
              <a:latin typeface="Roboto"/>
              <a:ea typeface="Roboto"/>
              <a:cs typeface="Roboto"/>
              <a:sym typeface="Roboto"/>
            </a:endParaRPr>
          </a:p>
        </p:txBody>
      </p:sp>
      <p:sp>
        <p:nvSpPr>
          <p:cNvPr id="1284" name="Google Shape;1284;p104"/>
          <p:cNvSpPr/>
          <p:nvPr/>
        </p:nvSpPr>
        <p:spPr>
          <a:xfrm>
            <a:off x="73100" y="574375"/>
            <a:ext cx="8929200" cy="11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1290" name="Google Shape;1290;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Identify the attacks each agent is likely to perform.</a:t>
            </a:r>
            <a:endParaRPr/>
          </a:p>
        </p:txBody>
      </p:sp>
      <p:sp>
        <p:nvSpPr>
          <p:cNvPr id="1291" name="Google Shape;129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2" name="Google Shape;129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3" name="Google Shape;1293;p105"/>
          <p:cNvSpPr txBox="1"/>
          <p:nvPr/>
        </p:nvSpPr>
        <p:spPr>
          <a:xfrm>
            <a:off x="1514475" y="0"/>
            <a:ext cx="7641900" cy="675900"/>
          </a:xfrm>
          <a:prstGeom prst="rect">
            <a:avLst/>
          </a:prstGeom>
          <a:solidFill>
            <a:srgbClr val="9EE244"/>
          </a:solid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Identify Potential Attacks</a:t>
            </a:r>
            <a:endParaRPr sz="2400">
              <a:latin typeface="Roboto Medium"/>
              <a:ea typeface="Roboto Medium"/>
              <a:cs typeface="Roboto Medium"/>
              <a:sym typeface="Roboto Medium"/>
            </a:endParaRPr>
          </a:p>
        </p:txBody>
      </p:sp>
      <p:sp>
        <p:nvSpPr>
          <p:cNvPr id="1294" name="Google Shape;1294;p105"/>
          <p:cNvSpPr txBox="1"/>
          <p:nvPr/>
        </p:nvSpPr>
        <p:spPr>
          <a:xfrm>
            <a:off x="-9525" y="0"/>
            <a:ext cx="1524000" cy="675900"/>
          </a:xfrm>
          <a:prstGeom prst="rect">
            <a:avLst/>
          </a:prstGeom>
          <a:solidFill>
            <a:srgbClr val="000000"/>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Step 3</a:t>
            </a:r>
            <a:endParaRPr sz="2400">
              <a:solidFill>
                <a:srgbClr val="FFFFFF"/>
              </a:solidFill>
              <a:latin typeface="Roboto Medium"/>
              <a:ea typeface="Roboto Medium"/>
              <a:cs typeface="Roboto Medium"/>
              <a:sym typeface="Roboto Medium"/>
            </a:endParaRPr>
          </a:p>
        </p:txBody>
      </p:sp>
      <p:sp>
        <p:nvSpPr>
          <p:cNvPr id="1295" name="Google Shape;1295;p105"/>
          <p:cNvSpPr txBox="1"/>
          <p:nvPr/>
        </p:nvSpPr>
        <p:spPr>
          <a:xfrm>
            <a:off x="-9525" y="1198025"/>
            <a:ext cx="4427100" cy="8769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0"/>
              </a:spcAft>
              <a:buClr>
                <a:schemeClr val="dk1"/>
              </a:buClr>
              <a:buSzPts val="1100"/>
              <a:buFont typeface="Arial"/>
              <a:buNone/>
            </a:pPr>
            <a:r>
              <a:rPr lang="en" sz="1600">
                <a:latin typeface="Roboto Medium"/>
                <a:ea typeface="Roboto Medium"/>
                <a:cs typeface="Roboto Medium"/>
                <a:sym typeface="Roboto Medium"/>
              </a:rPr>
              <a:t>Different attackers use different modes of attacks. Different attacks mean different risks and different considerations. </a:t>
            </a:r>
            <a:endParaRPr sz="1600">
              <a:latin typeface="Roboto Medium"/>
              <a:ea typeface="Roboto Medium"/>
              <a:cs typeface="Roboto Medium"/>
              <a:sym typeface="Roboto Medium"/>
            </a:endParaRPr>
          </a:p>
          <a:p>
            <a:pPr indent="0" lvl="0" marL="0" rtl="0" algn="l">
              <a:spcBef>
                <a:spcPts val="800"/>
              </a:spcBef>
              <a:spcAft>
                <a:spcPts val="800"/>
              </a:spcAft>
              <a:buNone/>
            </a:pPr>
            <a:r>
              <a:t/>
            </a:r>
            <a:endParaRPr sz="1600">
              <a:latin typeface="Roboto Medium"/>
              <a:ea typeface="Roboto Medium"/>
              <a:cs typeface="Roboto Medium"/>
              <a:sym typeface="Roboto Medium"/>
            </a:endParaRPr>
          </a:p>
        </p:txBody>
      </p:sp>
      <p:sp>
        <p:nvSpPr>
          <p:cNvPr id="1296" name="Google Shape;1296;p105"/>
          <p:cNvSpPr/>
          <p:nvPr/>
        </p:nvSpPr>
        <p:spPr>
          <a:xfrm>
            <a:off x="441525" y="2665675"/>
            <a:ext cx="3494700" cy="20757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None/>
            </a:pPr>
            <a:r>
              <a:rPr lang="en" sz="1600">
                <a:latin typeface="Roboto"/>
                <a:ea typeface="Roboto"/>
                <a:cs typeface="Roboto"/>
                <a:sym typeface="Roboto"/>
              </a:rPr>
              <a:t>Script kiddies will have different goals than disgruntled employees. </a:t>
            </a:r>
            <a:endParaRPr sz="1600">
              <a:latin typeface="Roboto"/>
              <a:ea typeface="Roboto"/>
              <a:cs typeface="Roboto"/>
              <a:sym typeface="Roboto"/>
            </a:endParaRPr>
          </a:p>
          <a:p>
            <a:pPr indent="0" lvl="0" marL="91440" rtl="0" algn="l">
              <a:lnSpc>
                <a:spcPct val="100000"/>
              </a:lnSpc>
              <a:spcBef>
                <a:spcPts val="0"/>
              </a:spcBef>
              <a:spcAft>
                <a:spcPts val="0"/>
              </a:spcAft>
              <a:buNone/>
            </a:pPr>
            <a:r>
              <a:rPr lang="en" sz="1600">
                <a:latin typeface="Roboto"/>
                <a:ea typeface="Roboto"/>
                <a:cs typeface="Roboto"/>
                <a:sym typeface="Roboto"/>
              </a:rPr>
              <a:t> </a:t>
            </a:r>
            <a:endParaRPr sz="1600">
              <a:latin typeface="Roboto"/>
              <a:ea typeface="Roboto"/>
              <a:cs typeface="Roboto"/>
              <a:sym typeface="Roboto"/>
            </a:endParaRPr>
          </a:p>
          <a:p>
            <a:pPr indent="0" lvl="0" marL="91440" rtl="0" algn="l">
              <a:lnSpc>
                <a:spcPct val="100000"/>
              </a:lnSpc>
              <a:spcBef>
                <a:spcPts val="0"/>
              </a:spcBef>
              <a:spcAft>
                <a:spcPts val="0"/>
              </a:spcAft>
              <a:buNone/>
            </a:pPr>
            <a:r>
              <a:t/>
            </a:r>
            <a:endParaRPr sz="1600">
              <a:latin typeface="Roboto"/>
              <a:ea typeface="Roboto"/>
              <a:cs typeface="Roboto"/>
              <a:sym typeface="Roboto"/>
            </a:endParaRPr>
          </a:p>
        </p:txBody>
      </p:sp>
      <p:grpSp>
        <p:nvGrpSpPr>
          <p:cNvPr id="1297" name="Google Shape;1297;p105"/>
          <p:cNvGrpSpPr/>
          <p:nvPr/>
        </p:nvGrpSpPr>
        <p:grpSpPr>
          <a:xfrm>
            <a:off x="441525" y="2105200"/>
            <a:ext cx="3494700" cy="472263"/>
            <a:chOff x="466725" y="1438288"/>
            <a:chExt cx="3494700" cy="472263"/>
          </a:xfrm>
        </p:grpSpPr>
        <p:sp>
          <p:nvSpPr>
            <p:cNvPr id="1298" name="Google Shape;1298;p105"/>
            <p:cNvSpPr/>
            <p:nvPr/>
          </p:nvSpPr>
          <p:spPr>
            <a:xfrm rot="10800000">
              <a:off x="2043913" y="17219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99" name="Google Shape;1299;p105"/>
            <p:cNvSpPr/>
            <p:nvPr/>
          </p:nvSpPr>
          <p:spPr>
            <a:xfrm>
              <a:off x="466725" y="1438288"/>
              <a:ext cx="3494700" cy="3648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Example</a:t>
              </a:r>
              <a:endParaRPr sz="1800">
                <a:solidFill>
                  <a:srgbClr val="F3F3F3"/>
                </a:solidFill>
                <a:latin typeface="Roboto Medium"/>
                <a:ea typeface="Roboto Medium"/>
                <a:cs typeface="Roboto Medium"/>
                <a:sym typeface="Roboto Medium"/>
              </a:endParaRPr>
            </a:p>
          </p:txBody>
        </p:sp>
      </p:grpSp>
      <p:pic>
        <p:nvPicPr>
          <p:cNvPr id="1300" name="Google Shape;1300;p105"/>
          <p:cNvPicPr preferRelativeResize="0"/>
          <p:nvPr/>
        </p:nvPicPr>
        <p:blipFill>
          <a:blip r:embed="rId3">
            <a:alphaModFix/>
          </a:blip>
          <a:stretch>
            <a:fillRect/>
          </a:stretch>
        </p:blipFill>
        <p:spPr>
          <a:xfrm>
            <a:off x="4158275" y="1183142"/>
            <a:ext cx="827450" cy="3662482"/>
          </a:xfrm>
          <a:prstGeom prst="rect">
            <a:avLst/>
          </a:prstGeom>
          <a:noFill/>
          <a:ln>
            <a:noFill/>
          </a:ln>
        </p:spPr>
      </p:pic>
      <p:sp>
        <p:nvSpPr>
          <p:cNvPr id="1301" name="Google Shape;1301;p105"/>
          <p:cNvSpPr txBox="1"/>
          <p:nvPr/>
        </p:nvSpPr>
        <p:spPr>
          <a:xfrm>
            <a:off x="4616875" y="1198025"/>
            <a:ext cx="4252800" cy="8769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0"/>
              </a:spcAft>
              <a:buNone/>
            </a:pPr>
            <a:r>
              <a:rPr lang="en" sz="1600">
                <a:latin typeface="Roboto Medium"/>
                <a:ea typeface="Roboto Medium"/>
                <a:cs typeface="Roboto Medium"/>
                <a:sym typeface="Roboto Medium"/>
              </a:rPr>
              <a:t>We can identify a potential attack by considering the threat agent’s motivation, skill level, and amount of funding.</a:t>
            </a:r>
            <a:endParaRPr sz="1600">
              <a:latin typeface="Roboto Medium"/>
              <a:ea typeface="Roboto Medium"/>
              <a:cs typeface="Roboto Medium"/>
              <a:sym typeface="Roboto Medium"/>
            </a:endParaRPr>
          </a:p>
        </p:txBody>
      </p:sp>
      <p:sp>
        <p:nvSpPr>
          <p:cNvPr id="1302" name="Google Shape;1302;p105"/>
          <p:cNvSpPr/>
          <p:nvPr/>
        </p:nvSpPr>
        <p:spPr>
          <a:xfrm>
            <a:off x="5067925" y="2665681"/>
            <a:ext cx="3494700" cy="20757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Clr>
                <a:schemeClr val="dk1"/>
              </a:buClr>
              <a:buSzPts val="1100"/>
              <a:buFont typeface="Arial"/>
              <a:buNone/>
            </a:pPr>
            <a:r>
              <a:rPr lang="en" sz="1600">
                <a:latin typeface="Roboto"/>
                <a:ea typeface="Roboto"/>
                <a:cs typeface="Roboto"/>
                <a:sym typeface="Roboto"/>
              </a:rPr>
              <a:t>If a client’s web application is taken offline by a DoS attack, the severity of the risk depends on which threat agent is responsible. </a:t>
            </a:r>
            <a:endParaRPr sz="1600">
              <a:latin typeface="Roboto"/>
              <a:ea typeface="Roboto"/>
              <a:cs typeface="Roboto"/>
              <a:sym typeface="Roboto"/>
            </a:endParaRPr>
          </a:p>
          <a:p>
            <a:pPr indent="-173990" lvl="0" marL="320040" rtl="0" algn="l">
              <a:lnSpc>
                <a:spcPct val="100000"/>
              </a:lnSpc>
              <a:spcBef>
                <a:spcPts val="300"/>
              </a:spcBef>
              <a:spcAft>
                <a:spcPts val="0"/>
              </a:spcAft>
              <a:buSzPts val="1300"/>
              <a:buFont typeface="Roboto"/>
              <a:buChar char="●"/>
            </a:pPr>
            <a:r>
              <a:rPr lang="en" sz="1300">
                <a:latin typeface="Roboto"/>
                <a:ea typeface="Roboto"/>
                <a:cs typeface="Roboto"/>
                <a:sym typeface="Roboto"/>
              </a:rPr>
              <a:t>Script kiddies might DoS a server simply to cause trouble.</a:t>
            </a:r>
            <a:endParaRPr sz="1300">
              <a:latin typeface="Roboto"/>
              <a:ea typeface="Roboto"/>
              <a:cs typeface="Roboto"/>
              <a:sym typeface="Roboto"/>
            </a:endParaRPr>
          </a:p>
          <a:p>
            <a:pPr indent="-173990" lvl="0" marL="320040" rtl="0" algn="l">
              <a:lnSpc>
                <a:spcPct val="100000"/>
              </a:lnSpc>
              <a:spcBef>
                <a:spcPts val="300"/>
              </a:spcBef>
              <a:spcAft>
                <a:spcPts val="0"/>
              </a:spcAft>
              <a:buSzPts val="1300"/>
              <a:buFont typeface="Roboto"/>
              <a:buChar char="●"/>
            </a:pPr>
            <a:r>
              <a:rPr lang="en" sz="1300">
                <a:latin typeface="Roboto"/>
                <a:ea typeface="Roboto"/>
                <a:cs typeface="Roboto"/>
                <a:sym typeface="Roboto"/>
              </a:rPr>
              <a:t>An APT might DoS a server as a smoke screen to steal valuable data. </a:t>
            </a:r>
            <a:endParaRPr sz="1300">
              <a:latin typeface="Roboto"/>
              <a:ea typeface="Roboto"/>
              <a:cs typeface="Roboto"/>
              <a:sym typeface="Roboto"/>
            </a:endParaRPr>
          </a:p>
          <a:p>
            <a:pPr indent="0" lvl="0" marL="0" rtl="0" algn="l">
              <a:lnSpc>
                <a:spcPct val="100000"/>
              </a:lnSpc>
              <a:spcBef>
                <a:spcPts val="300"/>
              </a:spcBef>
              <a:spcAft>
                <a:spcPts val="0"/>
              </a:spcAft>
              <a:buNone/>
            </a:pPr>
            <a:r>
              <a:t/>
            </a:r>
            <a:endParaRPr sz="1600">
              <a:latin typeface="Roboto"/>
              <a:ea typeface="Roboto"/>
              <a:cs typeface="Roboto"/>
              <a:sym typeface="Roboto"/>
            </a:endParaRPr>
          </a:p>
        </p:txBody>
      </p:sp>
      <p:grpSp>
        <p:nvGrpSpPr>
          <p:cNvPr id="1303" name="Google Shape;1303;p105"/>
          <p:cNvGrpSpPr/>
          <p:nvPr/>
        </p:nvGrpSpPr>
        <p:grpSpPr>
          <a:xfrm>
            <a:off x="5067925" y="2105200"/>
            <a:ext cx="3494700" cy="472263"/>
            <a:chOff x="466725" y="1438288"/>
            <a:chExt cx="3494700" cy="472263"/>
          </a:xfrm>
        </p:grpSpPr>
        <p:sp>
          <p:nvSpPr>
            <p:cNvPr id="1304" name="Google Shape;1304;p105"/>
            <p:cNvSpPr/>
            <p:nvPr/>
          </p:nvSpPr>
          <p:spPr>
            <a:xfrm rot="10800000">
              <a:off x="2043913" y="17219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5" name="Google Shape;1305;p105"/>
            <p:cNvSpPr/>
            <p:nvPr/>
          </p:nvSpPr>
          <p:spPr>
            <a:xfrm>
              <a:off x="466725" y="1438288"/>
              <a:ext cx="3494700" cy="3648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Example</a:t>
              </a:r>
              <a:endParaRPr sz="1800">
                <a:solidFill>
                  <a:srgbClr val="F3F3F3"/>
                </a:solidFill>
                <a:latin typeface="Roboto Medium"/>
                <a:ea typeface="Roboto Medium"/>
                <a:cs typeface="Roboto Medium"/>
                <a:sym typeface="Roboto Medium"/>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Identify the most vulnerable points in a system, how the agent will deliver the attack, and where an attack is most likely to occur.</a:t>
            </a:r>
            <a:endParaRPr/>
          </a:p>
        </p:txBody>
      </p:sp>
      <p:sp>
        <p:nvSpPr>
          <p:cNvPr id="1311" name="Google Shape;1311;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3" name="Google Shape;1313;p106"/>
          <p:cNvSpPr txBox="1"/>
          <p:nvPr/>
        </p:nvSpPr>
        <p:spPr>
          <a:xfrm>
            <a:off x="1514475" y="0"/>
            <a:ext cx="7641900" cy="675900"/>
          </a:xfrm>
          <a:prstGeom prst="rect">
            <a:avLst/>
          </a:prstGeom>
          <a:solidFill>
            <a:srgbClr val="9EE244"/>
          </a:solid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Identify Exploitable Vulnerabilities</a:t>
            </a:r>
            <a:endParaRPr sz="2400">
              <a:latin typeface="Roboto Medium"/>
              <a:ea typeface="Roboto Medium"/>
              <a:cs typeface="Roboto Medium"/>
              <a:sym typeface="Roboto Medium"/>
            </a:endParaRPr>
          </a:p>
        </p:txBody>
      </p:sp>
      <p:sp>
        <p:nvSpPr>
          <p:cNvPr id="1314" name="Google Shape;1314;p106"/>
          <p:cNvSpPr txBox="1"/>
          <p:nvPr/>
        </p:nvSpPr>
        <p:spPr>
          <a:xfrm>
            <a:off x="-9525" y="0"/>
            <a:ext cx="1524000" cy="675900"/>
          </a:xfrm>
          <a:prstGeom prst="rect">
            <a:avLst/>
          </a:prstGeom>
          <a:solidFill>
            <a:srgbClr val="000000"/>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Step 4</a:t>
            </a:r>
            <a:endParaRPr sz="2400">
              <a:solidFill>
                <a:srgbClr val="FFFFFF"/>
              </a:solidFill>
              <a:latin typeface="Roboto Medium"/>
              <a:ea typeface="Roboto Medium"/>
              <a:cs typeface="Roboto Medium"/>
              <a:sym typeface="Roboto Medium"/>
            </a:endParaRPr>
          </a:p>
        </p:txBody>
      </p:sp>
      <p:sp>
        <p:nvSpPr>
          <p:cNvPr id="1315" name="Google Shape;1315;p106"/>
          <p:cNvSpPr txBox="1"/>
          <p:nvPr/>
        </p:nvSpPr>
        <p:spPr>
          <a:xfrm>
            <a:off x="-9525" y="1670450"/>
            <a:ext cx="4260000" cy="10149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800"/>
              </a:spcAft>
              <a:buNone/>
            </a:pPr>
            <a:r>
              <a:rPr lang="en" sz="1600">
                <a:latin typeface="Roboto Medium"/>
                <a:ea typeface="Roboto Medium"/>
                <a:cs typeface="Roboto Medium"/>
                <a:sym typeface="Roboto Medium"/>
              </a:rPr>
              <a:t>Once we determine who might attack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and what methods they might use,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we determine where exactly in the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system they will likely direct their attacks, and what the risk will be if they do.</a:t>
            </a:r>
            <a:endParaRPr sz="1600">
              <a:latin typeface="Roboto Medium"/>
              <a:ea typeface="Roboto Medium"/>
              <a:cs typeface="Roboto Medium"/>
              <a:sym typeface="Roboto Medium"/>
            </a:endParaRPr>
          </a:p>
        </p:txBody>
      </p:sp>
      <p:sp>
        <p:nvSpPr>
          <p:cNvPr id="1316" name="Google Shape;1316;p106"/>
          <p:cNvSpPr/>
          <p:nvPr/>
        </p:nvSpPr>
        <p:spPr>
          <a:xfrm>
            <a:off x="4671100" y="2230925"/>
            <a:ext cx="3840300" cy="2280600"/>
          </a:xfrm>
          <a:prstGeom prst="round2DiagRect">
            <a:avLst>
              <a:gd fmla="val 10607" name="adj1"/>
              <a:gd fmla="val 0" name="adj2"/>
            </a:avLst>
          </a:prstGeom>
          <a:solidFill>
            <a:srgbClr val="F3F3F3"/>
          </a:solidFill>
          <a:ln>
            <a:noFill/>
          </a:ln>
        </p:spPr>
        <p:txBody>
          <a:bodyPr anchorCtr="0" anchor="t" bIns="0" lIns="91425" spcFirstLastPara="1" rIns="91425" wrap="square" tIns="91425">
            <a:noAutofit/>
          </a:bodyPr>
          <a:lstStyle/>
          <a:p>
            <a:pPr indent="0" lvl="0" marL="91440" rtl="0" algn="l">
              <a:lnSpc>
                <a:spcPct val="100000"/>
              </a:lnSpc>
              <a:spcBef>
                <a:spcPts val="0"/>
              </a:spcBef>
              <a:spcAft>
                <a:spcPts val="0"/>
              </a:spcAft>
              <a:buNone/>
            </a:pPr>
            <a:r>
              <a:rPr lang="en" sz="1600">
                <a:latin typeface="Roboto"/>
                <a:ea typeface="Roboto"/>
                <a:cs typeface="Roboto"/>
                <a:sym typeface="Roboto"/>
              </a:rPr>
              <a:t>If a network has only one database that stores everything, the entire company will lose access to all data </a:t>
            </a:r>
            <a:br>
              <a:rPr lang="en" sz="1600">
                <a:latin typeface="Roboto"/>
                <a:ea typeface="Roboto"/>
                <a:cs typeface="Roboto"/>
                <a:sym typeface="Roboto"/>
              </a:rPr>
            </a:br>
            <a:r>
              <a:rPr lang="en" sz="1600">
                <a:latin typeface="Roboto"/>
                <a:ea typeface="Roboto"/>
                <a:cs typeface="Roboto"/>
                <a:sym typeface="Roboto"/>
              </a:rPr>
              <a:t>if it is compromised. </a:t>
            </a:r>
            <a:endParaRPr sz="1600">
              <a:latin typeface="Roboto"/>
              <a:ea typeface="Roboto"/>
              <a:cs typeface="Roboto"/>
              <a:sym typeface="Roboto"/>
            </a:endParaRPr>
          </a:p>
          <a:p>
            <a:pPr indent="0" lvl="0" marL="91440" rtl="0" algn="l">
              <a:lnSpc>
                <a:spcPct val="100000"/>
              </a:lnSpc>
              <a:spcBef>
                <a:spcPts val="1000"/>
              </a:spcBef>
              <a:spcAft>
                <a:spcPts val="1000"/>
              </a:spcAft>
              <a:buNone/>
            </a:pPr>
            <a:r>
              <a:rPr lang="en" sz="1600">
                <a:latin typeface="Roboto"/>
                <a:ea typeface="Roboto"/>
                <a:cs typeface="Roboto"/>
                <a:sym typeface="Roboto"/>
              </a:rPr>
              <a:t>An attacker seeking to DoS the company's network can exploit this database to achieve their goal.</a:t>
            </a:r>
            <a:endParaRPr sz="1600">
              <a:latin typeface="Roboto"/>
              <a:ea typeface="Roboto"/>
              <a:cs typeface="Roboto"/>
              <a:sym typeface="Roboto"/>
            </a:endParaRPr>
          </a:p>
        </p:txBody>
      </p:sp>
      <p:grpSp>
        <p:nvGrpSpPr>
          <p:cNvPr id="1317" name="Google Shape;1317;p106"/>
          <p:cNvGrpSpPr/>
          <p:nvPr/>
        </p:nvGrpSpPr>
        <p:grpSpPr>
          <a:xfrm>
            <a:off x="4671100" y="1670450"/>
            <a:ext cx="3840300" cy="472263"/>
            <a:chOff x="466725" y="1438288"/>
            <a:chExt cx="3840300" cy="472263"/>
          </a:xfrm>
        </p:grpSpPr>
        <p:sp>
          <p:nvSpPr>
            <p:cNvPr id="1318" name="Google Shape;1318;p106"/>
            <p:cNvSpPr/>
            <p:nvPr/>
          </p:nvSpPr>
          <p:spPr>
            <a:xfrm rot="10800000">
              <a:off x="2216713" y="17219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9" name="Google Shape;1319;p106"/>
            <p:cNvSpPr/>
            <p:nvPr/>
          </p:nvSpPr>
          <p:spPr>
            <a:xfrm>
              <a:off x="466725" y="1438288"/>
              <a:ext cx="3840300" cy="3648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Example</a:t>
              </a:r>
              <a:endParaRPr sz="1800">
                <a:solidFill>
                  <a:srgbClr val="F3F3F3"/>
                </a:solidFill>
                <a:latin typeface="Roboto Medium"/>
                <a:ea typeface="Roboto Medium"/>
                <a:cs typeface="Roboto Medium"/>
                <a:sym typeface="Roboto Medium"/>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107"/>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Threat Modeling: Steps 1–4 </a:t>
            </a:r>
            <a:endParaRPr sz="3000"/>
          </a:p>
          <a:p>
            <a:pPr indent="0" lvl="0" marL="0" rtl="0" algn="l">
              <a:lnSpc>
                <a:spcPct val="115000"/>
              </a:lnSpc>
              <a:spcBef>
                <a:spcPts val="800"/>
              </a:spcBef>
              <a:spcAft>
                <a:spcPts val="0"/>
              </a:spcAft>
              <a:buNone/>
            </a:pPr>
            <a:r>
              <a:rPr lang="en" sz="1800">
                <a:latin typeface="Roboto"/>
                <a:ea typeface="Roboto"/>
                <a:cs typeface="Roboto"/>
                <a:sym typeface="Roboto"/>
              </a:rPr>
              <a:t>In this activity, you’ll learn more about GeldCorp’s business operations and assets before applying Steps 1–4 of the </a:t>
            </a:r>
            <a:br>
              <a:rPr lang="en" sz="1800">
                <a:latin typeface="Roboto"/>
                <a:ea typeface="Roboto"/>
                <a:cs typeface="Roboto"/>
                <a:sym typeface="Roboto"/>
              </a:rPr>
            </a:br>
            <a:r>
              <a:rPr lang="en" sz="1800">
                <a:latin typeface="Roboto"/>
                <a:ea typeface="Roboto"/>
                <a:cs typeface="Roboto"/>
                <a:sym typeface="Roboto"/>
              </a:rPr>
              <a:t>OWASP process. </a:t>
            </a:r>
            <a:endParaRPr sz="1800">
              <a:latin typeface="Roboto"/>
              <a:ea typeface="Roboto"/>
              <a:cs typeface="Roboto"/>
              <a:sym typeface="Roboto"/>
            </a:endParaRPr>
          </a:p>
          <a:p>
            <a:pPr indent="0" lvl="0" marL="0" rtl="0" algn="l">
              <a:lnSpc>
                <a:spcPct val="115000"/>
              </a:lnSpc>
              <a:spcBef>
                <a:spcPts val="800"/>
              </a:spcBef>
              <a:spcAft>
                <a:spcPts val="0"/>
              </a:spcAft>
              <a:buNone/>
            </a:pPr>
            <a:r>
              <a:t/>
            </a:r>
            <a:endParaRPr sz="1800">
              <a:latin typeface="Roboto"/>
              <a:ea typeface="Roboto"/>
              <a:cs typeface="Roboto"/>
              <a:sym typeface="Roboto"/>
            </a:endParaRPr>
          </a:p>
          <a:p>
            <a:pPr indent="0" lvl="0" marL="0" rtl="0" algn="l">
              <a:lnSpc>
                <a:spcPct val="115000"/>
              </a:lnSpc>
              <a:spcBef>
                <a:spcPts val="80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2000">
              <a:latin typeface="Roboto Light"/>
              <a:ea typeface="Roboto Light"/>
              <a:cs typeface="Roboto Light"/>
              <a:sym typeface="Roboto Light"/>
            </a:endParaRPr>
          </a:p>
        </p:txBody>
      </p:sp>
      <p:sp>
        <p:nvSpPr>
          <p:cNvPr id="1326" name="Google Shape;1326;p10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a:t>
            </a:r>
            <a:r>
              <a:rPr lang="en"/>
              <a:t> Minutes</a:t>
            </a:r>
            <a:endParaRPr/>
          </a:p>
        </p:txBody>
      </p:sp>
      <p:sp>
        <p:nvSpPr>
          <p:cNvPr id="1327" name="Google Shape;1327;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3" name="Google Shape;1333;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Analysis</a:t>
            </a:r>
            <a:endParaRPr/>
          </a:p>
        </p:txBody>
      </p:sp>
      <p:sp>
        <p:nvSpPr>
          <p:cNvPr id="1344" name="Google Shape;134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5" name="Google Shape;1345;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1"/>
          <p:cNvSpPr txBox="1"/>
          <p:nvPr>
            <p:ph type="title"/>
          </p:nvPr>
        </p:nvSpPr>
        <p:spPr>
          <a:xfrm>
            <a:off x="25" y="274800"/>
            <a:ext cx="8607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In this section, we will focus on risk analysis and walk through the process of prioritizing </a:t>
            </a:r>
            <a:r>
              <a:rPr lang="en" sz="3400">
                <a:solidFill>
                  <a:srgbClr val="5FD6F1"/>
                </a:solidFill>
              </a:rPr>
              <a:t>possibilities of attack</a:t>
            </a:r>
            <a:r>
              <a:rPr lang="en" sz="3400"/>
              <a:t>. </a:t>
            </a:r>
            <a:endParaRPr sz="3400"/>
          </a:p>
        </p:txBody>
      </p:sp>
      <p:sp>
        <p:nvSpPr>
          <p:cNvPr id="1351" name="Google Shape;1351;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2" name="Google Shape;1352;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8" name="Google Shape;1358;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9" name="Google Shape;1359;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Analysis</a:t>
            </a:r>
            <a:endParaRPr/>
          </a:p>
        </p:txBody>
      </p:sp>
      <p:sp>
        <p:nvSpPr>
          <p:cNvPr id="1360" name="Google Shape;1360;p112"/>
          <p:cNvSpPr txBox="1"/>
          <p:nvPr>
            <p:ph idx="1" type="subTitle"/>
          </p:nvPr>
        </p:nvSpPr>
        <p:spPr>
          <a:xfrm>
            <a:off x="0" y="675975"/>
            <a:ext cx="4009800" cy="13161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a:t>Risk analysis is the process of prioritizing threats identified in Steps 1–4 based on their potential impact and likelihood. </a:t>
            </a:r>
            <a:endParaRPr/>
          </a:p>
        </p:txBody>
      </p:sp>
      <p:sp>
        <p:nvSpPr>
          <p:cNvPr id="1361" name="Google Shape;1361;p112"/>
          <p:cNvSpPr txBox="1"/>
          <p:nvPr>
            <p:ph idx="3" type="body"/>
          </p:nvPr>
        </p:nvSpPr>
        <p:spPr>
          <a:xfrm>
            <a:off x="-12300" y="2193825"/>
            <a:ext cx="3450600" cy="916800"/>
          </a:xfrm>
          <a:prstGeom prst="rect">
            <a:avLst/>
          </a:prstGeom>
        </p:spPr>
        <p:txBody>
          <a:bodyPr anchorCtr="0" anchor="t" bIns="0" lIns="457200" spcFirstLastPara="1" rIns="0" wrap="square" tIns="0">
            <a:noAutofit/>
          </a:bodyPr>
          <a:lstStyle/>
          <a:p>
            <a:pPr indent="0" lvl="0" marL="0" rtl="0" algn="l">
              <a:spcBef>
                <a:spcPts val="0"/>
              </a:spcBef>
              <a:spcAft>
                <a:spcPts val="0"/>
              </a:spcAft>
              <a:buNone/>
            </a:pPr>
            <a:r>
              <a:rPr b="1" lang="en" sz="2000">
                <a:solidFill>
                  <a:schemeClr val="dk1"/>
                </a:solidFill>
              </a:rPr>
              <a:t>Some threats are more likely than others.</a:t>
            </a:r>
            <a:endParaRPr b="1" sz="1600">
              <a:solidFill>
                <a:schemeClr val="dk1"/>
              </a:solidFill>
            </a:endParaRPr>
          </a:p>
        </p:txBody>
      </p:sp>
      <p:graphicFrame>
        <p:nvGraphicFramePr>
          <p:cNvPr id="1362" name="Google Shape;1362;p112"/>
          <p:cNvGraphicFramePr/>
          <p:nvPr/>
        </p:nvGraphicFramePr>
        <p:xfrm>
          <a:off x="4922988" y="1002363"/>
          <a:ext cx="3000000" cy="3000000"/>
        </p:xfrm>
        <a:graphic>
          <a:graphicData uri="http://schemas.openxmlformats.org/drawingml/2006/table">
            <a:tbl>
              <a:tblPr>
                <a:noFill/>
                <a:tableStyleId>{F8E331F1-B524-469F-8F62-512A7A35B322}</a:tableStyleId>
              </a:tblPr>
              <a:tblGrid>
                <a:gridCol w="715100"/>
                <a:gridCol w="715100"/>
                <a:gridCol w="715100"/>
                <a:gridCol w="715100"/>
                <a:gridCol w="715100"/>
              </a:tblGrid>
              <a:tr h="6898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9884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r>
              <a:tr h="6898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9884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r>
              <a:tr h="6898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98846"/>
                    </a:solidFill>
                  </a:tcPr>
                </a:tc>
              </a:tr>
              <a:tr h="6898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8866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r>
              <a:tr h="6898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8866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8866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ECF48"/>
                    </a:solidFill>
                  </a:tcPr>
                </a:tc>
              </a:tr>
            </a:tbl>
          </a:graphicData>
        </a:graphic>
      </p:graphicFrame>
      <p:graphicFrame>
        <p:nvGraphicFramePr>
          <p:cNvPr id="1363" name="Google Shape;1363;p112"/>
          <p:cNvGraphicFramePr/>
          <p:nvPr/>
        </p:nvGraphicFramePr>
        <p:xfrm>
          <a:off x="4923000" y="753975"/>
          <a:ext cx="3000000" cy="3000000"/>
        </p:xfrm>
        <a:graphic>
          <a:graphicData uri="http://schemas.openxmlformats.org/drawingml/2006/table">
            <a:tbl>
              <a:tblPr>
                <a:noFill/>
                <a:tableStyleId>{F8E331F1-B524-469F-8F62-512A7A35B322}</a:tableStyleId>
              </a:tblPr>
              <a:tblGrid>
                <a:gridCol w="715100"/>
                <a:gridCol w="715100"/>
                <a:gridCol w="715100"/>
                <a:gridCol w="715100"/>
                <a:gridCol w="678225"/>
              </a:tblGrid>
              <a:tr h="226800">
                <a:tc>
                  <a:txBody>
                    <a:bodyPr/>
                    <a:lstStyle/>
                    <a:p>
                      <a:pPr indent="0" lvl="0" marL="0" rtl="0" algn="ctr">
                        <a:spcBef>
                          <a:spcPts val="0"/>
                        </a:spcBef>
                        <a:spcAft>
                          <a:spcPts val="0"/>
                        </a:spcAft>
                        <a:buNone/>
                      </a:pPr>
                      <a:r>
                        <a:rPr b="1" lang="en" sz="900">
                          <a:latin typeface="Roboto"/>
                          <a:ea typeface="Roboto"/>
                          <a:cs typeface="Roboto"/>
                          <a:sym typeface="Roboto"/>
                        </a:rPr>
                        <a:t>Incidental</a:t>
                      </a:r>
                      <a:endParaRPr b="1" sz="900">
                        <a:latin typeface="Roboto"/>
                        <a:ea typeface="Roboto"/>
                        <a:cs typeface="Roboto"/>
                        <a:sym typeface="Robo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Roboto"/>
                          <a:ea typeface="Roboto"/>
                          <a:cs typeface="Roboto"/>
                          <a:sym typeface="Roboto"/>
                        </a:rPr>
                        <a:t>Minor</a:t>
                      </a:r>
                      <a:endParaRPr b="1" sz="900">
                        <a:latin typeface="Roboto"/>
                        <a:ea typeface="Roboto"/>
                        <a:cs typeface="Roboto"/>
                        <a:sym typeface="Robo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Roboto"/>
                          <a:ea typeface="Roboto"/>
                          <a:cs typeface="Roboto"/>
                          <a:sym typeface="Roboto"/>
                        </a:rPr>
                        <a:t>Serious</a:t>
                      </a:r>
                      <a:endParaRPr b="1" sz="900">
                        <a:latin typeface="Roboto"/>
                        <a:ea typeface="Roboto"/>
                        <a:cs typeface="Roboto"/>
                        <a:sym typeface="Robo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Roboto"/>
                          <a:ea typeface="Roboto"/>
                          <a:cs typeface="Roboto"/>
                          <a:sym typeface="Roboto"/>
                        </a:rPr>
                        <a:t>Major</a:t>
                      </a:r>
                      <a:endParaRPr b="1" sz="900">
                        <a:latin typeface="Roboto"/>
                        <a:ea typeface="Roboto"/>
                        <a:cs typeface="Roboto"/>
                        <a:sym typeface="Robo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Roboto"/>
                          <a:ea typeface="Roboto"/>
                          <a:cs typeface="Roboto"/>
                          <a:sym typeface="Roboto"/>
                        </a:rPr>
                        <a:t>Catastrophic</a:t>
                      </a:r>
                      <a:endParaRPr b="1" sz="900">
                        <a:latin typeface="Roboto"/>
                        <a:ea typeface="Roboto"/>
                        <a:cs typeface="Roboto"/>
                        <a:sym typeface="Robo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364" name="Google Shape;1364;p112"/>
          <p:cNvGraphicFramePr/>
          <p:nvPr/>
        </p:nvGraphicFramePr>
        <p:xfrm>
          <a:off x="4012350" y="980775"/>
          <a:ext cx="3000000" cy="3000000"/>
        </p:xfrm>
        <a:graphic>
          <a:graphicData uri="http://schemas.openxmlformats.org/drawingml/2006/table">
            <a:tbl>
              <a:tblPr>
                <a:noFill/>
                <a:tableStyleId>{F8E331F1-B524-469F-8F62-512A7A35B322}</a:tableStyleId>
              </a:tblPr>
              <a:tblGrid>
                <a:gridCol w="867825"/>
              </a:tblGrid>
              <a:tr h="694125">
                <a:tc>
                  <a:txBody>
                    <a:bodyPr/>
                    <a:lstStyle/>
                    <a:p>
                      <a:pPr indent="0" lvl="0" marL="0" rtl="0" algn="ctr">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Frequent</a:t>
                      </a:r>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4125">
                <a:tc>
                  <a:txBody>
                    <a:bodyPr/>
                    <a:lstStyle/>
                    <a:p>
                      <a:pPr indent="0" lvl="0" marL="0" rtl="0" algn="ctr">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Occasional</a:t>
                      </a:r>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4125">
                <a:tc>
                  <a:txBody>
                    <a:bodyPr/>
                    <a:lstStyle/>
                    <a:p>
                      <a:pPr indent="0" lvl="0" marL="0" rtl="0" algn="ctr">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Seldom</a:t>
                      </a:r>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4125">
                <a:tc>
                  <a:txBody>
                    <a:bodyPr/>
                    <a:lstStyle/>
                    <a:p>
                      <a:pPr indent="0" lvl="0" marL="0" rtl="0" algn="ctr">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Remote</a:t>
                      </a:r>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4125">
                <a:tc>
                  <a:txBody>
                    <a:bodyPr/>
                    <a:lstStyle/>
                    <a:p>
                      <a:pPr indent="0" lvl="0" marL="0" rtl="0" algn="ctr">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Unlikely</a:t>
                      </a:r>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1365" name="Google Shape;1365;p112"/>
          <p:cNvCxnSpPr/>
          <p:nvPr/>
        </p:nvCxnSpPr>
        <p:spPr>
          <a:xfrm>
            <a:off x="4906300" y="4684000"/>
            <a:ext cx="3622500" cy="0"/>
          </a:xfrm>
          <a:prstGeom prst="straightConnector1">
            <a:avLst/>
          </a:prstGeom>
          <a:noFill/>
          <a:ln cap="flat" cmpd="sng" w="19050">
            <a:solidFill>
              <a:schemeClr val="dk1"/>
            </a:solidFill>
            <a:prstDash val="solid"/>
            <a:round/>
            <a:headEnd len="med" w="med" type="none"/>
            <a:tailEnd len="med" w="med" type="triangle"/>
          </a:ln>
        </p:spPr>
      </p:cxnSp>
      <p:sp>
        <p:nvSpPr>
          <p:cNvPr id="1366" name="Google Shape;1366;p112"/>
          <p:cNvSpPr/>
          <p:nvPr/>
        </p:nvSpPr>
        <p:spPr>
          <a:xfrm>
            <a:off x="5837300" y="4570600"/>
            <a:ext cx="1843500" cy="226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Consequence/Severity</a:t>
            </a:r>
            <a:endParaRPr sz="1200">
              <a:solidFill>
                <a:schemeClr val="lt1"/>
              </a:solidFill>
            </a:endParaRPr>
          </a:p>
        </p:txBody>
      </p:sp>
      <p:cxnSp>
        <p:nvCxnSpPr>
          <p:cNvPr id="1367" name="Google Shape;1367;p112"/>
          <p:cNvCxnSpPr/>
          <p:nvPr/>
        </p:nvCxnSpPr>
        <p:spPr>
          <a:xfrm rot="10800000">
            <a:off x="8754675" y="980775"/>
            <a:ext cx="0" cy="3505800"/>
          </a:xfrm>
          <a:prstGeom prst="straightConnector1">
            <a:avLst/>
          </a:prstGeom>
          <a:noFill/>
          <a:ln cap="flat" cmpd="sng" w="19050">
            <a:solidFill>
              <a:schemeClr val="dk1"/>
            </a:solidFill>
            <a:prstDash val="solid"/>
            <a:round/>
            <a:headEnd len="med" w="med" type="none"/>
            <a:tailEnd len="med" w="med" type="triangle"/>
          </a:ln>
        </p:spPr>
      </p:cxnSp>
      <p:sp>
        <p:nvSpPr>
          <p:cNvPr id="1368" name="Google Shape;1368;p112"/>
          <p:cNvSpPr/>
          <p:nvPr/>
        </p:nvSpPr>
        <p:spPr>
          <a:xfrm rot="5400000">
            <a:off x="7832925" y="2720113"/>
            <a:ext cx="1843500" cy="226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Likelihood</a:t>
            </a:r>
            <a:endParaRPr sz="1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2" name="Shape 1372"/>
        <p:cNvGrpSpPr/>
        <p:nvPr/>
      </p:nvGrpSpPr>
      <p:grpSpPr>
        <a:xfrm>
          <a:off x="0" y="0"/>
          <a:ext cx="0" cy="0"/>
          <a:chOff x="0" y="0"/>
          <a:chExt cx="0" cy="0"/>
        </a:xfrm>
      </p:grpSpPr>
      <p:sp>
        <p:nvSpPr>
          <p:cNvPr id="1373" name="Google Shape;1373;p113"/>
          <p:cNvSpPr/>
          <p:nvPr/>
        </p:nvSpPr>
        <p:spPr>
          <a:xfrm>
            <a:off x="187975" y="574375"/>
            <a:ext cx="8762100" cy="1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5" name="Google Shape;137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6" name="Google Shape;1376;p113"/>
          <p:cNvPicPr preferRelativeResize="0"/>
          <p:nvPr/>
        </p:nvPicPr>
        <p:blipFill rotWithShape="1">
          <a:blip r:embed="rId3">
            <a:alphaModFix/>
          </a:blip>
          <a:srcRect b="2317" l="-2524" r="-920" t="2326"/>
          <a:stretch/>
        </p:blipFill>
        <p:spPr>
          <a:xfrm>
            <a:off x="783250" y="0"/>
            <a:ext cx="7362550" cy="5143499"/>
          </a:xfrm>
          <a:prstGeom prst="rect">
            <a:avLst/>
          </a:prstGeom>
          <a:noFill/>
          <a:ln>
            <a:noFill/>
          </a:ln>
        </p:spPr>
      </p:pic>
      <p:sp>
        <p:nvSpPr>
          <p:cNvPr id="1377" name="Google Shape;1377;p113"/>
          <p:cNvSpPr txBox="1"/>
          <p:nvPr>
            <p:ph idx="1" type="subTitle"/>
          </p:nvPr>
        </p:nvSpPr>
        <p:spPr>
          <a:xfrm>
            <a:off x="-100" y="271525"/>
            <a:ext cx="2809500" cy="1623600"/>
          </a:xfrm>
          <a:prstGeom prst="rect">
            <a:avLst/>
          </a:prstGeom>
        </p:spPr>
        <p:txBody>
          <a:bodyPr anchorCtr="0" anchor="t" bIns="0" lIns="457200" spcFirstLastPara="1" rIns="0" wrap="square" tIns="0">
            <a:noAutofit/>
          </a:bodyPr>
          <a:lstStyle/>
          <a:p>
            <a:pPr indent="0" lvl="0" marL="0" rtl="0" algn="l">
              <a:spcBef>
                <a:spcPts val="0"/>
              </a:spcBef>
              <a:spcAft>
                <a:spcPts val="0"/>
              </a:spcAft>
              <a:buNone/>
            </a:pPr>
            <a:r>
              <a:rPr lang="en" sz="1600"/>
              <a:t>Script kiddies are likely </a:t>
            </a:r>
            <a:br>
              <a:rPr lang="en" sz="1600"/>
            </a:br>
            <a:r>
              <a:rPr lang="en" sz="1600"/>
              <a:t>to be responsible for most of the attacks an organization experiences, simply because there </a:t>
            </a:r>
            <a:br>
              <a:rPr lang="en" sz="1600"/>
            </a:br>
            <a:r>
              <a:rPr lang="en" sz="1600"/>
              <a:t>are so many of them.</a:t>
            </a:r>
            <a:endParaRPr sz="1600"/>
          </a:p>
        </p:txBody>
      </p:sp>
      <p:sp>
        <p:nvSpPr>
          <p:cNvPr id="1378" name="Google Shape;1378;p113"/>
          <p:cNvSpPr txBox="1"/>
          <p:nvPr>
            <p:ph idx="3" type="body"/>
          </p:nvPr>
        </p:nvSpPr>
        <p:spPr>
          <a:xfrm>
            <a:off x="6349547" y="271525"/>
            <a:ext cx="3024300" cy="2015400"/>
          </a:xfrm>
          <a:prstGeom prst="rect">
            <a:avLst/>
          </a:prstGeom>
        </p:spPr>
        <p:txBody>
          <a:bodyPr anchorCtr="0" anchor="t" bIns="0" lIns="182875" spcFirstLastPara="1" rIns="182875" wrap="square" tIns="0">
            <a:noAutofit/>
          </a:bodyPr>
          <a:lstStyle/>
          <a:p>
            <a:pPr indent="0" lvl="0" marL="0" rtl="0" algn="l">
              <a:spcBef>
                <a:spcPts val="0"/>
              </a:spcBef>
              <a:spcAft>
                <a:spcPts val="800"/>
              </a:spcAft>
              <a:buNone/>
            </a:pPr>
            <a:r>
              <a:rPr lang="en" sz="1600"/>
              <a:t>For most organizations, organized cyber criminals aren’t a major threat actor. They are more relevant to financial organizations, branches of government, </a:t>
            </a:r>
            <a:br>
              <a:rPr lang="en" sz="1600"/>
            </a:br>
            <a:r>
              <a:rPr lang="en" sz="1600"/>
              <a:t>and military targets.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7"/>
          <p:cNvSpPr/>
          <p:nvPr/>
        </p:nvSpPr>
        <p:spPr>
          <a:xfrm>
            <a:off x="-37675" y="0"/>
            <a:ext cx="91941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7"/>
          <p:cNvSpPr txBox="1"/>
          <p:nvPr>
            <p:ph idx="1" type="subTitle"/>
          </p:nvPr>
        </p:nvSpPr>
        <p:spPr>
          <a:xfrm>
            <a:off x="0" y="2572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Today’s class will introduce risk management and threat modeling as methods </a:t>
            </a:r>
            <a:br>
              <a:rPr lang="en"/>
            </a:br>
            <a:r>
              <a:rPr lang="en"/>
              <a:t>for identifying, anticipating, budgeting, and planning for when risks occur.</a:t>
            </a:r>
            <a:endParaRPr/>
          </a:p>
          <a:p>
            <a:pPr indent="0" lvl="0" marL="0" rtl="0" algn="l">
              <a:spcBef>
                <a:spcPts val="1000"/>
              </a:spcBef>
              <a:spcAft>
                <a:spcPts val="0"/>
              </a:spcAft>
              <a:buClr>
                <a:schemeClr val="dk1"/>
              </a:buClr>
              <a:buSzPts val="1100"/>
              <a:buFont typeface="Arial"/>
              <a:buNone/>
            </a:pPr>
            <a:r>
              <a:rPr b="1" lang="en">
                <a:solidFill>
                  <a:schemeClr val="dk1"/>
                </a:solidFill>
              </a:rPr>
              <a:t>These tools will allow us to:</a:t>
            </a:r>
            <a:endParaRPr b="1">
              <a:solidFill>
                <a:schemeClr val="dk1"/>
              </a:solidFill>
            </a:endParaRPr>
          </a:p>
          <a:p>
            <a:pPr indent="0" lvl="0" marL="0" rtl="0" algn="l">
              <a:spcBef>
                <a:spcPts val="1000"/>
              </a:spcBef>
              <a:spcAft>
                <a:spcPts val="1000"/>
              </a:spcAft>
              <a:buNone/>
            </a:pPr>
            <a:r>
              <a:t/>
            </a:r>
            <a:endParaRPr/>
          </a:p>
        </p:txBody>
      </p:sp>
      <p:sp>
        <p:nvSpPr>
          <p:cNvPr id="1064" name="Google Shape;106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5" name="Google Shape;106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6" name="Google Shape;1066;p87"/>
          <p:cNvSpPr/>
          <p:nvPr/>
        </p:nvSpPr>
        <p:spPr>
          <a:xfrm>
            <a:off x="2500115" y="1457325"/>
            <a:ext cx="2016300" cy="3320700"/>
          </a:xfrm>
          <a:prstGeom prst="snip1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7"/>
          <p:cNvSpPr/>
          <p:nvPr/>
        </p:nvSpPr>
        <p:spPr>
          <a:xfrm>
            <a:off x="4669159" y="1457325"/>
            <a:ext cx="2016300" cy="3320700"/>
          </a:xfrm>
          <a:prstGeom prst="snip1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7"/>
          <p:cNvSpPr/>
          <p:nvPr/>
        </p:nvSpPr>
        <p:spPr>
          <a:xfrm>
            <a:off x="6832275" y="1457325"/>
            <a:ext cx="2016300" cy="3320700"/>
          </a:xfrm>
          <a:prstGeom prst="snip1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7"/>
          <p:cNvSpPr/>
          <p:nvPr/>
        </p:nvSpPr>
        <p:spPr>
          <a:xfrm>
            <a:off x="331075" y="1457325"/>
            <a:ext cx="2016300" cy="3320700"/>
          </a:xfrm>
          <a:prstGeom prst="snip1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7"/>
          <p:cNvSpPr/>
          <p:nvPr/>
        </p:nvSpPr>
        <p:spPr>
          <a:xfrm>
            <a:off x="152400" y="2077650"/>
            <a:ext cx="89340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7"/>
          <p:cNvSpPr txBox="1"/>
          <p:nvPr/>
        </p:nvSpPr>
        <p:spPr>
          <a:xfrm>
            <a:off x="331075" y="1457325"/>
            <a:ext cx="1897800" cy="6204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Enumerate</a:t>
            </a:r>
            <a:endParaRPr sz="1800">
              <a:latin typeface="Roboto"/>
              <a:ea typeface="Roboto"/>
              <a:cs typeface="Roboto"/>
              <a:sym typeface="Roboto"/>
            </a:endParaRPr>
          </a:p>
        </p:txBody>
      </p:sp>
      <p:sp>
        <p:nvSpPr>
          <p:cNvPr id="1072" name="Google Shape;1072;p87"/>
          <p:cNvSpPr txBox="1"/>
          <p:nvPr/>
        </p:nvSpPr>
        <p:spPr>
          <a:xfrm>
            <a:off x="331075" y="2203000"/>
            <a:ext cx="2016300" cy="2093100"/>
          </a:xfrm>
          <a:prstGeom prst="rect">
            <a:avLst/>
          </a:prstGeom>
          <a:noFill/>
          <a:ln>
            <a:noFill/>
          </a:ln>
        </p:spPr>
        <p:txBody>
          <a:bodyPr anchorCtr="0" anchor="t" bIns="91425" lIns="182875" spcFirstLastPara="1" rIns="91425" wrap="square" tIns="182875">
            <a:noAutofit/>
          </a:bodyPr>
          <a:lstStyle/>
          <a:p>
            <a:pPr indent="0" lvl="0" marL="0" rtl="0" algn="l">
              <a:lnSpc>
                <a:spcPct val="11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t>
            </a:r>
            <a:r>
              <a:rPr lang="en" sz="1600">
                <a:solidFill>
                  <a:schemeClr val="dk1"/>
                </a:solidFill>
                <a:latin typeface="Roboto"/>
                <a:ea typeface="Roboto"/>
                <a:cs typeface="Roboto"/>
                <a:sym typeface="Roboto"/>
              </a:rPr>
              <a:t>ossible risks, threats, and vulnerabilities to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 company.</a:t>
            </a:r>
            <a:endParaRPr b="1" sz="1600">
              <a:latin typeface="Roboto"/>
              <a:ea typeface="Roboto"/>
              <a:cs typeface="Roboto"/>
              <a:sym typeface="Roboto"/>
            </a:endParaRPr>
          </a:p>
        </p:txBody>
      </p:sp>
      <p:sp>
        <p:nvSpPr>
          <p:cNvPr id="1073" name="Google Shape;1073;p87"/>
          <p:cNvSpPr txBox="1"/>
          <p:nvPr/>
        </p:nvSpPr>
        <p:spPr>
          <a:xfrm>
            <a:off x="2500325" y="1457325"/>
            <a:ext cx="1897800" cy="6204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Identify </a:t>
            </a:r>
            <a:endParaRPr sz="1800">
              <a:latin typeface="Roboto"/>
              <a:ea typeface="Roboto"/>
              <a:cs typeface="Roboto"/>
              <a:sym typeface="Roboto"/>
            </a:endParaRPr>
          </a:p>
        </p:txBody>
      </p:sp>
      <p:sp>
        <p:nvSpPr>
          <p:cNvPr id="1074" name="Google Shape;1074;p87"/>
          <p:cNvSpPr txBox="1"/>
          <p:nvPr/>
        </p:nvSpPr>
        <p:spPr>
          <a:xfrm>
            <a:off x="2500325" y="2203000"/>
            <a:ext cx="2016300" cy="2093100"/>
          </a:xfrm>
          <a:prstGeom prst="rect">
            <a:avLst/>
          </a:prstGeom>
          <a:noFill/>
          <a:ln>
            <a:noFill/>
          </a:ln>
        </p:spPr>
        <p:txBody>
          <a:bodyPr anchorCtr="0" anchor="t" bIns="91425" lIns="182875" spcFirstLastPara="1" rIns="91425" wrap="square" tIns="182875">
            <a:noAutofit/>
          </a:bodyPr>
          <a:lstStyle/>
          <a:p>
            <a:pPr indent="0" lvl="0" marL="0" rtl="0" algn="l">
              <a:lnSpc>
                <a:spcPct val="11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The most likely and most serious risks.</a:t>
            </a:r>
            <a:endParaRPr b="1" sz="1600">
              <a:latin typeface="Roboto"/>
              <a:ea typeface="Roboto"/>
              <a:cs typeface="Roboto"/>
              <a:sym typeface="Roboto"/>
            </a:endParaRPr>
          </a:p>
        </p:txBody>
      </p:sp>
      <p:sp>
        <p:nvSpPr>
          <p:cNvPr id="1075" name="Google Shape;1075;p87"/>
          <p:cNvSpPr txBox="1"/>
          <p:nvPr/>
        </p:nvSpPr>
        <p:spPr>
          <a:xfrm>
            <a:off x="4661100" y="1457325"/>
            <a:ext cx="1897800" cy="6204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Evaluate</a:t>
            </a:r>
            <a:endParaRPr sz="1800">
              <a:latin typeface="Roboto"/>
              <a:ea typeface="Roboto"/>
              <a:cs typeface="Roboto"/>
              <a:sym typeface="Roboto"/>
            </a:endParaRPr>
          </a:p>
        </p:txBody>
      </p:sp>
      <p:sp>
        <p:nvSpPr>
          <p:cNvPr id="1076" name="Google Shape;1076;p87"/>
          <p:cNvSpPr txBox="1"/>
          <p:nvPr/>
        </p:nvSpPr>
        <p:spPr>
          <a:xfrm>
            <a:off x="4661100" y="2203000"/>
            <a:ext cx="2016300" cy="2093100"/>
          </a:xfrm>
          <a:prstGeom prst="rect">
            <a:avLst/>
          </a:prstGeom>
          <a:noFill/>
          <a:ln>
            <a:noFill/>
          </a:ln>
        </p:spPr>
        <p:txBody>
          <a:bodyPr anchorCtr="0" anchor="t" bIns="91425" lIns="182875" spcFirstLastPara="1" rIns="91425" wrap="square" tIns="182875">
            <a:noAutofit/>
          </a:bodyPr>
          <a:lstStyle/>
          <a:p>
            <a:pPr indent="0" lvl="0" marL="0" rtl="0" algn="l">
              <a:lnSpc>
                <a:spcPct val="11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The impact that the occurrence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of a serious risk may have.</a:t>
            </a:r>
            <a:endParaRPr b="1" sz="1600">
              <a:latin typeface="Roboto"/>
              <a:ea typeface="Roboto"/>
              <a:cs typeface="Roboto"/>
              <a:sym typeface="Roboto"/>
            </a:endParaRPr>
          </a:p>
        </p:txBody>
      </p:sp>
      <p:sp>
        <p:nvSpPr>
          <p:cNvPr id="1077" name="Google Shape;1077;p87"/>
          <p:cNvSpPr txBox="1"/>
          <p:nvPr/>
        </p:nvSpPr>
        <p:spPr>
          <a:xfrm>
            <a:off x="6838825" y="1457325"/>
            <a:ext cx="1897800" cy="6204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Develop</a:t>
            </a:r>
            <a:endParaRPr sz="1800">
              <a:latin typeface="Roboto"/>
              <a:ea typeface="Roboto"/>
              <a:cs typeface="Roboto"/>
              <a:sym typeface="Roboto"/>
            </a:endParaRPr>
          </a:p>
        </p:txBody>
      </p:sp>
      <p:sp>
        <p:nvSpPr>
          <p:cNvPr id="1078" name="Google Shape;1078;p87"/>
          <p:cNvSpPr txBox="1"/>
          <p:nvPr/>
        </p:nvSpPr>
        <p:spPr>
          <a:xfrm>
            <a:off x="6838825" y="2203000"/>
            <a:ext cx="2016300" cy="2093100"/>
          </a:xfrm>
          <a:prstGeom prst="rect">
            <a:avLst/>
          </a:prstGeom>
          <a:noFill/>
          <a:ln>
            <a:noFill/>
          </a:ln>
        </p:spPr>
        <p:txBody>
          <a:bodyPr anchorCtr="0" anchor="t" bIns="91425" lIns="182875" spcFirstLastPara="1" rIns="91425" wrap="square" tIns="182875">
            <a:noAutofit/>
          </a:bodyPr>
          <a:lstStyle/>
          <a:p>
            <a:pPr indent="0" lvl="0" marL="0" rtl="0" algn="l">
              <a:lnSpc>
                <a:spcPct val="11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Strategies for monitoring or mitigating.</a:t>
            </a:r>
            <a:endParaRPr b="1" sz="16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4" name="Google Shape;1384;p114"/>
          <p:cNvSpPr txBox="1"/>
          <p:nvPr>
            <p:ph idx="1" type="subTitle"/>
          </p:nvPr>
        </p:nvSpPr>
        <p:spPr>
          <a:xfrm>
            <a:off x="0" y="675975"/>
            <a:ext cx="4515600" cy="848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You’ve identified more than </a:t>
            </a:r>
            <a:br>
              <a:rPr lang="en">
                <a:solidFill>
                  <a:schemeClr val="dk1"/>
                </a:solidFill>
              </a:rPr>
            </a:br>
            <a:r>
              <a:rPr lang="en">
                <a:solidFill>
                  <a:schemeClr val="dk1"/>
                </a:solidFill>
              </a:rPr>
              <a:t>10 potential attacks that </a:t>
            </a:r>
            <a:br>
              <a:rPr lang="en">
                <a:solidFill>
                  <a:schemeClr val="dk1"/>
                </a:solidFill>
              </a:rPr>
            </a:br>
            <a:r>
              <a:rPr lang="en">
                <a:solidFill>
                  <a:schemeClr val="dk1"/>
                </a:solidFill>
              </a:rPr>
              <a:t>GeldCorp should consider.</a:t>
            </a:r>
            <a:endParaRPr>
              <a:solidFill>
                <a:schemeClr val="dk1"/>
              </a:solidFill>
            </a:endParaRPr>
          </a:p>
          <a:p>
            <a:pPr indent="0" lvl="0" marL="0" rtl="0" algn="l">
              <a:spcBef>
                <a:spcPts val="800"/>
              </a:spcBef>
              <a:spcAft>
                <a:spcPts val="800"/>
              </a:spcAft>
              <a:buNone/>
            </a:pPr>
            <a:r>
              <a:t/>
            </a:r>
            <a:endParaRPr>
              <a:solidFill>
                <a:schemeClr val="dk1"/>
              </a:solidFill>
            </a:endParaRPr>
          </a:p>
        </p:txBody>
      </p:sp>
      <p:sp>
        <p:nvSpPr>
          <p:cNvPr id="1385" name="Google Shape;1385;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6" name="Google Shape;1386;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Analysis: </a:t>
            </a:r>
            <a:r>
              <a:rPr lang="en"/>
              <a:t>Scenario </a:t>
            </a:r>
            <a:endParaRPr/>
          </a:p>
        </p:txBody>
      </p:sp>
      <p:sp>
        <p:nvSpPr>
          <p:cNvPr id="1387" name="Google Shape;1387;p114"/>
          <p:cNvSpPr txBox="1"/>
          <p:nvPr>
            <p:ph idx="3" type="body"/>
          </p:nvPr>
        </p:nvSpPr>
        <p:spPr>
          <a:xfrm>
            <a:off x="175" y="1817150"/>
            <a:ext cx="3696900" cy="2454300"/>
          </a:xfrm>
          <a:prstGeom prst="rect">
            <a:avLst/>
          </a:prstGeom>
        </p:spPr>
        <p:txBody>
          <a:bodyPr anchorCtr="0" anchor="t" bIns="91425" lIns="457200" spcFirstLastPara="1" rIns="0" wrap="square" tIns="91425">
            <a:noAutofit/>
          </a:bodyPr>
          <a:lstStyle/>
          <a:p>
            <a:pPr indent="-180340" lvl="0" marL="320040" rtl="0" algn="l">
              <a:spcBef>
                <a:spcPts val="0"/>
              </a:spcBef>
              <a:spcAft>
                <a:spcPts val="0"/>
              </a:spcAft>
              <a:buSzPts val="1400"/>
              <a:buChar char="●"/>
            </a:pPr>
            <a:r>
              <a:rPr lang="en"/>
              <a:t>All can be mitigated, but each fix costs around $2.5k. </a:t>
            </a:r>
            <a:endParaRPr/>
          </a:p>
          <a:p>
            <a:pPr indent="-180340" lvl="0" marL="320040" rtl="0" algn="l">
              <a:spcBef>
                <a:spcPts val="1000"/>
              </a:spcBef>
              <a:spcAft>
                <a:spcPts val="0"/>
              </a:spcAft>
              <a:buSzPts val="1400"/>
              <a:buChar char="●"/>
            </a:pPr>
            <a:r>
              <a:rPr lang="en"/>
              <a:t>GeldCorp’s security department only </a:t>
            </a:r>
            <a:br>
              <a:rPr lang="en"/>
            </a:br>
            <a:r>
              <a:rPr lang="en"/>
              <a:t>has $10k budgeted for the project. </a:t>
            </a:r>
            <a:endParaRPr/>
          </a:p>
          <a:p>
            <a:pPr indent="-180340" lvl="0" marL="320040" rtl="0" algn="l">
              <a:spcBef>
                <a:spcPts val="1000"/>
              </a:spcBef>
              <a:spcAft>
                <a:spcPts val="1000"/>
              </a:spcAft>
              <a:buSzPts val="1400"/>
              <a:buChar char="●"/>
            </a:pPr>
            <a:r>
              <a:rPr lang="en"/>
              <a:t>You must advise on which four fixes should be prioritized. </a:t>
            </a:r>
            <a:endParaRPr/>
          </a:p>
        </p:txBody>
      </p:sp>
      <p:pic>
        <p:nvPicPr>
          <p:cNvPr id="1388" name="Google Shape;1388;p114"/>
          <p:cNvPicPr preferRelativeResize="0"/>
          <p:nvPr/>
        </p:nvPicPr>
        <p:blipFill>
          <a:blip r:embed="rId3">
            <a:alphaModFix/>
          </a:blip>
          <a:stretch>
            <a:fillRect/>
          </a:stretch>
        </p:blipFill>
        <p:spPr>
          <a:xfrm>
            <a:off x="4177900" y="751750"/>
            <a:ext cx="4573599" cy="398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Analysis: Scenario</a:t>
            </a:r>
            <a:endParaRPr/>
          </a:p>
        </p:txBody>
      </p:sp>
      <p:sp>
        <p:nvSpPr>
          <p:cNvPr id="1394" name="Google Shape;1394;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Before completing this activity, we’ll learn about: </a:t>
            </a:r>
            <a:endParaRPr/>
          </a:p>
        </p:txBody>
      </p:sp>
      <p:sp>
        <p:nvSpPr>
          <p:cNvPr id="1395" name="Google Shape;1395;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6" name="Google Shape;1396;p115"/>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7" name="Google Shape;1397;p115"/>
          <p:cNvSpPr txBox="1"/>
          <p:nvPr>
            <p:ph idx="2" type="subTitle"/>
          </p:nvPr>
        </p:nvSpPr>
        <p:spPr>
          <a:xfrm>
            <a:off x="377063" y="1607637"/>
            <a:ext cx="2371500" cy="18939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0"/>
              </a:spcBef>
              <a:spcAft>
                <a:spcPts val="0"/>
              </a:spcAft>
              <a:buNone/>
            </a:pPr>
            <a:r>
              <a:rPr lang="en" sz="2400">
                <a:latin typeface="Oswald"/>
                <a:ea typeface="Oswald"/>
                <a:cs typeface="Oswald"/>
                <a:sym typeface="Oswald"/>
              </a:rPr>
              <a:t>Qualitative vs. quantitative risk analysis</a:t>
            </a:r>
            <a:endParaRPr sz="2400">
              <a:latin typeface="Oswald"/>
              <a:ea typeface="Oswald"/>
              <a:cs typeface="Oswald"/>
              <a:sym typeface="Oswald"/>
            </a:endParaRPr>
          </a:p>
        </p:txBody>
      </p:sp>
      <p:sp>
        <p:nvSpPr>
          <p:cNvPr id="1398" name="Google Shape;1398;p115"/>
          <p:cNvSpPr txBox="1"/>
          <p:nvPr>
            <p:ph idx="3" type="subTitle"/>
          </p:nvPr>
        </p:nvSpPr>
        <p:spPr>
          <a:xfrm>
            <a:off x="3279338" y="1607646"/>
            <a:ext cx="2371500" cy="18939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0"/>
              </a:spcBef>
              <a:spcAft>
                <a:spcPts val="0"/>
              </a:spcAft>
              <a:buNone/>
            </a:pPr>
            <a:r>
              <a:rPr lang="en" sz="2400">
                <a:latin typeface="Oswald"/>
                <a:ea typeface="Oswald"/>
                <a:cs typeface="Oswald"/>
                <a:sym typeface="Oswald"/>
              </a:rPr>
              <a:t>Likelihood, impact, and loss expectancies</a:t>
            </a:r>
            <a:endParaRPr sz="2400">
              <a:latin typeface="Oswald"/>
              <a:ea typeface="Oswald"/>
              <a:cs typeface="Oswald"/>
              <a:sym typeface="Oswald"/>
            </a:endParaRPr>
          </a:p>
        </p:txBody>
      </p:sp>
      <p:sp>
        <p:nvSpPr>
          <p:cNvPr id="1399" name="Google Shape;1399;p115"/>
          <p:cNvSpPr txBox="1"/>
          <p:nvPr>
            <p:ph idx="4" type="subTitle"/>
          </p:nvPr>
        </p:nvSpPr>
        <p:spPr>
          <a:xfrm>
            <a:off x="6395438" y="1608179"/>
            <a:ext cx="2371500" cy="1893900"/>
          </a:xfrm>
          <a:prstGeom prst="rect">
            <a:avLst/>
          </a:prstGeom>
        </p:spPr>
        <p:txBody>
          <a:bodyPr anchorCtr="0" anchor="ctr" bIns="182875" lIns="182875" spcFirstLastPara="1" rIns="182875" wrap="square" tIns="182875">
            <a:noAutofit/>
          </a:bodyPr>
          <a:lstStyle/>
          <a:p>
            <a:pPr indent="0" lvl="0" marL="0" rtl="0" algn="ctr">
              <a:lnSpc>
                <a:spcPct val="100000"/>
              </a:lnSpc>
              <a:spcBef>
                <a:spcPts val="0"/>
              </a:spcBef>
              <a:spcAft>
                <a:spcPts val="0"/>
              </a:spcAft>
              <a:buNone/>
            </a:pPr>
            <a:r>
              <a:rPr lang="en" sz="2400">
                <a:latin typeface="Oswald"/>
                <a:ea typeface="Oswald"/>
                <a:cs typeface="Oswald"/>
                <a:sym typeface="Oswald"/>
              </a:rPr>
              <a:t>Risk factor and heat maps</a:t>
            </a:r>
            <a:endParaRPr sz="24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 Analysis vs. Quantitative Analysis </a:t>
            </a:r>
            <a:endParaRPr/>
          </a:p>
        </p:txBody>
      </p:sp>
      <p:sp>
        <p:nvSpPr>
          <p:cNvPr id="1405" name="Google Shape;140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6" name="Google Shape;1406;p116"/>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7" name="Google Shape;1407;p116"/>
          <p:cNvSpPr txBox="1"/>
          <p:nvPr>
            <p:ph idx="2" type="subTitle"/>
          </p:nvPr>
        </p:nvSpPr>
        <p:spPr>
          <a:xfrm>
            <a:off x="-12300" y="2135850"/>
            <a:ext cx="4298400" cy="2544600"/>
          </a:xfrm>
          <a:prstGeom prst="rect">
            <a:avLst/>
          </a:prstGeom>
        </p:spPr>
        <p:txBody>
          <a:bodyPr anchorCtr="0" anchor="t" bIns="0" lIns="457200" spcFirstLastPara="1" rIns="457200" wrap="square" tIns="0">
            <a:noAutofit/>
          </a:bodyPr>
          <a:lstStyle/>
          <a:p>
            <a:pPr indent="-193040" lvl="0" marL="320040" rtl="0" algn="l">
              <a:spcBef>
                <a:spcPts val="0"/>
              </a:spcBef>
              <a:spcAft>
                <a:spcPts val="0"/>
              </a:spcAft>
              <a:buSzPts val="1600"/>
              <a:buChar char="●"/>
            </a:pPr>
            <a:r>
              <a:rPr lang="en" sz="1600"/>
              <a:t>Evaluating risk based on intangible, unmeasurable factors. </a:t>
            </a:r>
            <a:endParaRPr sz="1600"/>
          </a:p>
          <a:p>
            <a:pPr indent="-193040" lvl="0" marL="320040" rtl="0" algn="l">
              <a:spcBef>
                <a:spcPts val="1000"/>
              </a:spcBef>
              <a:spcAft>
                <a:spcPts val="1000"/>
              </a:spcAft>
              <a:buSzPts val="1600"/>
              <a:buChar char="●"/>
            </a:pPr>
            <a:r>
              <a:rPr lang="en" sz="1600"/>
              <a:t>Used when decisions do not require cost-benefit analysis.</a:t>
            </a:r>
            <a:endParaRPr sz="1600"/>
          </a:p>
        </p:txBody>
      </p:sp>
      <p:sp>
        <p:nvSpPr>
          <p:cNvPr id="1408" name="Google Shape;1408;p116"/>
          <p:cNvSpPr txBox="1"/>
          <p:nvPr>
            <p:ph idx="3"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600"/>
              <a:t>Evaluating each risk based on its measured likelihood and impact. </a:t>
            </a:r>
            <a:endParaRPr sz="1600"/>
          </a:p>
          <a:p>
            <a:pPr indent="-193040" lvl="0" marL="320040" rtl="0" algn="l">
              <a:spcBef>
                <a:spcPts val="1000"/>
              </a:spcBef>
              <a:spcAft>
                <a:spcPts val="0"/>
              </a:spcAft>
              <a:buSzPts val="1600"/>
              <a:buChar char="●"/>
            </a:pPr>
            <a:r>
              <a:rPr b="1" lang="en" sz="1600"/>
              <a:t>Likelihood:</a:t>
            </a:r>
            <a:r>
              <a:rPr lang="en" sz="1600"/>
              <a:t> The probability an event will take place. </a:t>
            </a:r>
            <a:endParaRPr sz="1600"/>
          </a:p>
          <a:p>
            <a:pPr indent="-193040" lvl="0" marL="320040" rtl="0" algn="l">
              <a:spcBef>
                <a:spcPts val="1000"/>
              </a:spcBef>
              <a:spcAft>
                <a:spcPts val="0"/>
              </a:spcAft>
              <a:buSzPts val="1600"/>
              <a:buChar char="●"/>
            </a:pPr>
            <a:r>
              <a:rPr b="1" lang="en" sz="1600"/>
              <a:t>Impact:</a:t>
            </a:r>
            <a:r>
              <a:rPr lang="en" sz="1600"/>
              <a:t> The measure of damage done if a risk takes place.</a:t>
            </a:r>
            <a:endParaRPr sz="1600"/>
          </a:p>
          <a:p>
            <a:pPr indent="0" lvl="0" marL="0" rtl="0" algn="l">
              <a:spcBef>
                <a:spcPts val="1000"/>
              </a:spcBef>
              <a:spcAft>
                <a:spcPts val="1000"/>
              </a:spcAft>
              <a:buNone/>
            </a:pPr>
            <a:r>
              <a:t/>
            </a:r>
            <a:endParaRPr sz="1600"/>
          </a:p>
        </p:txBody>
      </p:sp>
      <p:sp>
        <p:nvSpPr>
          <p:cNvPr id="1409" name="Google Shape;1409;p116"/>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Qualitative analysis</a:t>
            </a:r>
            <a:endParaRPr/>
          </a:p>
        </p:txBody>
      </p:sp>
      <p:sp>
        <p:nvSpPr>
          <p:cNvPr id="1410" name="Google Shape;1410;p116"/>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Quantitative analysis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 Risk Analysis</a:t>
            </a:r>
            <a:endParaRPr/>
          </a:p>
        </p:txBody>
      </p:sp>
      <p:sp>
        <p:nvSpPr>
          <p:cNvPr id="1416" name="Google Shape;141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7" name="Google Shape;1417;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8" name="Google Shape;1418;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some situations, likelihood and impact cannot be accurately measured.</a:t>
            </a:r>
            <a:endParaRPr/>
          </a:p>
        </p:txBody>
      </p:sp>
      <p:pic>
        <p:nvPicPr>
          <p:cNvPr id="1419" name="Google Shape;1419;p117"/>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420" name="Google Shape;1420;p117"/>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21" name="Google Shape;1421;p11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22" name="Google Shape;1422;p117"/>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It’s impossible to calculate the precise probability that some hacker, somewhere in the world, will attack your servers within the next year.</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
        <p:nvSpPr>
          <p:cNvPr id="1423" name="Google Shape;1423;p117"/>
          <p:cNvSpPr txBox="1"/>
          <p:nvPr>
            <p:ph idx="2" type="subTitle"/>
          </p:nvPr>
        </p:nvSpPr>
        <p:spPr>
          <a:xfrm>
            <a:off x="4466800" y="2138100"/>
            <a:ext cx="45771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It’s impossible to know the precise impact of a breach. The cost of an attack will depend on its length, which is impossible to determine ahead of time.</a:t>
            </a:r>
            <a:endParaRPr sz="1600">
              <a:latin typeface="Roboto"/>
              <a:ea typeface="Roboto"/>
              <a:cs typeface="Roboto"/>
              <a:sym typeface="Roboto"/>
            </a:endParaRPr>
          </a:p>
        </p:txBody>
      </p:sp>
      <p:sp>
        <p:nvSpPr>
          <p:cNvPr id="1424" name="Google Shape;1424;p117"/>
          <p:cNvSpPr txBox="1"/>
          <p:nvPr>
            <p:ph idx="3"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Example 1:</a:t>
            </a:r>
            <a:endParaRPr/>
          </a:p>
        </p:txBody>
      </p:sp>
      <p:sp>
        <p:nvSpPr>
          <p:cNvPr id="1425" name="Google Shape;1425;p117"/>
          <p:cNvSpPr/>
          <p:nvPr/>
        </p:nvSpPr>
        <p:spPr>
          <a:xfrm>
            <a:off x="4876760" y="1404763"/>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26" name="Google Shape;1426;p117"/>
          <p:cNvSpPr/>
          <p:nvPr/>
        </p:nvSpPr>
        <p:spPr>
          <a:xfrm rot="10800000">
            <a:off x="5012969" y="1793551"/>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7"/>
          <p:cNvSpPr txBox="1"/>
          <p:nvPr>
            <p:ph idx="4" type="subTitle"/>
          </p:nvPr>
        </p:nvSpPr>
        <p:spPr>
          <a:xfrm>
            <a:off x="4876750" y="1416600"/>
            <a:ext cx="36555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Example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18"/>
          <p:cNvSpPr txBox="1"/>
          <p:nvPr>
            <p:ph type="title"/>
          </p:nvPr>
        </p:nvSpPr>
        <p:spPr>
          <a:xfrm>
            <a:off x="25" y="274800"/>
            <a:ext cx="8869800" cy="4593900"/>
          </a:xfrm>
          <a:prstGeom prst="rect">
            <a:avLst/>
          </a:prstGeom>
        </p:spPr>
        <p:txBody>
          <a:bodyPr anchorCtr="0" anchor="ctr" bIns="91425" lIns="2377425" spcFirstLastPara="1" rIns="365750" wrap="square" tIns="91425">
            <a:noAutofit/>
          </a:bodyPr>
          <a:lstStyle/>
          <a:p>
            <a:pPr indent="0" lvl="0" marL="0" rtl="0" algn="l">
              <a:spcBef>
                <a:spcPts val="0"/>
              </a:spcBef>
              <a:spcAft>
                <a:spcPts val="0"/>
              </a:spcAft>
              <a:buNone/>
            </a:pPr>
            <a:r>
              <a:rPr lang="en">
                <a:solidFill>
                  <a:srgbClr val="5FD6F1"/>
                </a:solidFill>
              </a:rPr>
              <a:t>Qualitative risk analysis</a:t>
            </a:r>
            <a:r>
              <a:rPr lang="en"/>
              <a:t> is used when a complex evaluation of </a:t>
            </a:r>
            <a:br>
              <a:rPr lang="en"/>
            </a:br>
            <a:r>
              <a:rPr lang="en"/>
              <a:t>cost vs. benefit is unnecessary.</a:t>
            </a:r>
            <a:endParaRPr/>
          </a:p>
        </p:txBody>
      </p:sp>
      <p:sp>
        <p:nvSpPr>
          <p:cNvPr id="1433" name="Google Shape;1433;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0" name="Google Shape;1440;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41" name="Google Shape;1441;p119"/>
          <p:cNvPicPr preferRelativeResize="0"/>
          <p:nvPr/>
        </p:nvPicPr>
        <p:blipFill rotWithShape="1">
          <a:blip r:embed="rId3">
            <a:alphaModFix/>
          </a:blip>
          <a:srcRect b="11729" l="0" r="0" t="11453"/>
          <a:stretch/>
        </p:blipFill>
        <p:spPr>
          <a:xfrm>
            <a:off x="5349312" y="1397425"/>
            <a:ext cx="3057462" cy="2348650"/>
          </a:xfrm>
          <a:prstGeom prst="rect">
            <a:avLst/>
          </a:prstGeom>
          <a:noFill/>
          <a:ln>
            <a:noFill/>
          </a:ln>
        </p:spPr>
      </p:pic>
      <p:pic>
        <p:nvPicPr>
          <p:cNvPr id="1442" name="Google Shape;1442;p119"/>
          <p:cNvPicPr preferRelativeResize="0"/>
          <p:nvPr/>
        </p:nvPicPr>
        <p:blipFill rotWithShape="1">
          <a:blip r:embed="rId4">
            <a:alphaModFix/>
          </a:blip>
          <a:srcRect b="12554" l="10421" r="5054" t="29645"/>
          <a:stretch/>
        </p:blipFill>
        <p:spPr>
          <a:xfrm>
            <a:off x="718025" y="1738900"/>
            <a:ext cx="2884926" cy="1972576"/>
          </a:xfrm>
          <a:prstGeom prst="rect">
            <a:avLst/>
          </a:prstGeom>
          <a:noFill/>
          <a:ln>
            <a:noFill/>
          </a:ln>
        </p:spPr>
      </p:pic>
      <p:sp>
        <p:nvSpPr>
          <p:cNvPr id="1443" name="Google Shape;1443;p119"/>
          <p:cNvSpPr txBox="1"/>
          <p:nvPr/>
        </p:nvSpPr>
        <p:spPr>
          <a:xfrm>
            <a:off x="557450" y="3728250"/>
            <a:ext cx="33786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 </a:t>
            </a:r>
            <a:r>
              <a:rPr b="1" lang="en">
                <a:solidFill>
                  <a:schemeClr val="dk1"/>
                </a:solidFill>
                <a:latin typeface="Roboto"/>
                <a:ea typeface="Roboto"/>
                <a:cs typeface="Roboto"/>
                <a:sym typeface="Roboto"/>
              </a:rPr>
              <a:t>bakery</a:t>
            </a:r>
            <a:r>
              <a:rPr lang="en">
                <a:solidFill>
                  <a:schemeClr val="dk1"/>
                </a:solidFill>
                <a:latin typeface="Roboto"/>
                <a:ea typeface="Roboto"/>
                <a:cs typeface="Roboto"/>
                <a:sym typeface="Roboto"/>
              </a:rPr>
              <a:t> can use qualitative analysis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to decide on an inexpensive VPN, since it shouldn’t matter much if they’re logging non-confidential information.</a:t>
            </a:r>
            <a:endParaRPr>
              <a:solidFill>
                <a:schemeClr val="dk1"/>
              </a:solidFill>
              <a:latin typeface="Roboto"/>
              <a:ea typeface="Roboto"/>
              <a:cs typeface="Roboto"/>
              <a:sym typeface="Roboto"/>
            </a:endParaRPr>
          </a:p>
        </p:txBody>
      </p:sp>
      <p:sp>
        <p:nvSpPr>
          <p:cNvPr id="1444" name="Google Shape;1444;p119"/>
          <p:cNvSpPr txBox="1"/>
          <p:nvPr/>
        </p:nvSpPr>
        <p:spPr>
          <a:xfrm>
            <a:off x="5098850" y="3728250"/>
            <a:ext cx="37707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 </a:t>
            </a:r>
            <a:r>
              <a:rPr b="1" lang="en">
                <a:solidFill>
                  <a:schemeClr val="dk1"/>
                </a:solidFill>
                <a:latin typeface="Roboto"/>
                <a:ea typeface="Roboto"/>
                <a:cs typeface="Roboto"/>
                <a:sym typeface="Roboto"/>
              </a:rPr>
              <a:t>government defense </a:t>
            </a:r>
            <a:r>
              <a:rPr lang="en">
                <a:solidFill>
                  <a:schemeClr val="dk1"/>
                </a:solidFill>
                <a:latin typeface="Roboto"/>
                <a:ea typeface="Roboto"/>
                <a:cs typeface="Roboto"/>
                <a:sym typeface="Roboto"/>
              </a:rPr>
              <a:t>or</a:t>
            </a:r>
            <a:r>
              <a:rPr b="1" lang="en">
                <a:solidFill>
                  <a:schemeClr val="dk1"/>
                </a:solidFill>
                <a:latin typeface="Roboto"/>
                <a:ea typeface="Roboto"/>
                <a:cs typeface="Roboto"/>
                <a:sym typeface="Roboto"/>
              </a:rPr>
              <a:t> financial organization</a:t>
            </a:r>
            <a:r>
              <a:rPr lang="en">
                <a:solidFill>
                  <a:schemeClr val="dk1"/>
                </a:solidFill>
                <a:latin typeface="Roboto"/>
                <a:ea typeface="Roboto"/>
                <a:cs typeface="Roboto"/>
                <a:sym typeface="Roboto"/>
              </a:rPr>
              <a:t> can use qualitative analysis to decide on a more expensive service, since it knows it needs to keep its data confidential. </a:t>
            </a:r>
            <a:endParaRPr>
              <a:solidFill>
                <a:schemeClr val="dk1"/>
              </a:solidFill>
              <a:latin typeface="Roboto"/>
              <a:ea typeface="Roboto"/>
              <a:cs typeface="Roboto"/>
              <a:sym typeface="Roboto"/>
            </a:endParaRPr>
          </a:p>
        </p:txBody>
      </p:sp>
      <p:sp>
        <p:nvSpPr>
          <p:cNvPr id="1445" name="Google Shape;1445;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 Risk Analysis</a:t>
            </a:r>
            <a:endParaRPr/>
          </a:p>
        </p:txBody>
      </p:sp>
      <p:sp>
        <p:nvSpPr>
          <p:cNvPr id="1446" name="Google Shape;1446;p119"/>
          <p:cNvSpPr txBox="1"/>
          <p:nvPr>
            <p:ph idx="1" type="subTitle"/>
          </p:nvPr>
        </p:nvSpPr>
        <p:spPr>
          <a:xfrm>
            <a:off x="1587425" y="675975"/>
            <a:ext cx="7556700" cy="721500"/>
          </a:xfrm>
          <a:prstGeom prst="rect">
            <a:avLst/>
          </a:prstGeom>
        </p:spPr>
        <p:txBody>
          <a:bodyPr anchorCtr="0" anchor="t" bIns="91425" lIns="182875" spcFirstLastPara="1" rIns="36575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When a company is deciding between an inexpensive VPN service that logs traffic on its servers for internal use, and a more expensive service that does not keep any logs.</a:t>
            </a:r>
            <a:endParaRPr>
              <a:solidFill>
                <a:schemeClr val="dk1"/>
              </a:solidFill>
            </a:endParaRPr>
          </a:p>
          <a:p>
            <a:pPr indent="0" lvl="0" marL="0" rtl="0" algn="l">
              <a:lnSpc>
                <a:spcPct val="100000"/>
              </a:lnSpc>
              <a:spcBef>
                <a:spcPts val="0"/>
              </a:spcBef>
              <a:spcAft>
                <a:spcPts val="0"/>
              </a:spcAft>
              <a:buNone/>
            </a:pPr>
            <a:r>
              <a:t/>
            </a:r>
            <a:endParaRPr/>
          </a:p>
        </p:txBody>
      </p:sp>
      <p:pic>
        <p:nvPicPr>
          <p:cNvPr id="1447" name="Google Shape;1447;p119"/>
          <p:cNvPicPr preferRelativeResize="0"/>
          <p:nvPr/>
        </p:nvPicPr>
        <p:blipFill>
          <a:blip r:embed="rId5">
            <a:alphaModFix/>
          </a:blip>
          <a:stretch>
            <a:fillRect/>
          </a:stretch>
        </p:blipFill>
        <p:spPr>
          <a:xfrm>
            <a:off x="4228950" y="1597825"/>
            <a:ext cx="827450" cy="3247800"/>
          </a:xfrm>
          <a:prstGeom prst="rect">
            <a:avLst/>
          </a:prstGeom>
          <a:noFill/>
          <a:ln>
            <a:noFill/>
          </a:ln>
        </p:spPr>
      </p:pic>
      <p:sp>
        <p:nvSpPr>
          <p:cNvPr id="1448" name="Google Shape;1448;p119"/>
          <p:cNvSpPr/>
          <p:nvPr/>
        </p:nvSpPr>
        <p:spPr>
          <a:xfrm>
            <a:off x="302850" y="805125"/>
            <a:ext cx="1232400" cy="7215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Light"/>
                <a:ea typeface="Roboto Light"/>
                <a:cs typeface="Roboto Light"/>
                <a:sym typeface="Roboto Light"/>
              </a:rPr>
              <a:t>Example:</a:t>
            </a:r>
            <a:endParaRPr sz="2100">
              <a:solidFill>
                <a:srgbClr val="FFFFFF"/>
              </a:solidFill>
              <a:latin typeface="Roboto Light"/>
              <a:ea typeface="Roboto Light"/>
              <a:cs typeface="Roboto Light"/>
              <a:sym typeface="Roboto Light"/>
            </a:endParaRPr>
          </a:p>
        </p:txBody>
      </p:sp>
      <p:sp>
        <p:nvSpPr>
          <p:cNvPr id="1449" name="Google Shape;1449;p119"/>
          <p:cNvSpPr/>
          <p:nvPr/>
        </p:nvSpPr>
        <p:spPr>
          <a:xfrm flipH="1" rot="5400000">
            <a:off x="1384569" y="109353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a:t>
            </a:r>
            <a:r>
              <a:rPr lang="en"/>
              <a:t> Risk Analysis</a:t>
            </a:r>
            <a:endParaRPr/>
          </a:p>
        </p:txBody>
      </p:sp>
      <p:sp>
        <p:nvSpPr>
          <p:cNvPr id="1455" name="Google Shape;145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6" name="Google Shape;1456;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7" name="Google Shape;1457;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However, there are circumstances where intuitive analysis is insufficient.</a:t>
            </a:r>
            <a:endParaRPr/>
          </a:p>
        </p:txBody>
      </p:sp>
      <p:pic>
        <p:nvPicPr>
          <p:cNvPr id="1458" name="Google Shape;1458;p120"/>
          <p:cNvPicPr preferRelativeResize="0"/>
          <p:nvPr/>
        </p:nvPicPr>
        <p:blipFill>
          <a:blip r:embed="rId3">
            <a:alphaModFix/>
          </a:blip>
          <a:stretch>
            <a:fillRect/>
          </a:stretch>
        </p:blipFill>
        <p:spPr>
          <a:xfrm>
            <a:off x="4228938" y="1183050"/>
            <a:ext cx="827470" cy="3662574"/>
          </a:xfrm>
          <a:prstGeom prst="rect">
            <a:avLst/>
          </a:prstGeom>
          <a:noFill/>
          <a:ln>
            <a:noFill/>
          </a:ln>
        </p:spPr>
      </p:pic>
      <p:sp>
        <p:nvSpPr>
          <p:cNvPr id="1459" name="Google Shape;1459;p120"/>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0" name="Google Shape;1460;p1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1" name="Google Shape;1461;p120"/>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b="1" lang="en" sz="1600">
                <a:latin typeface="Roboto"/>
                <a:ea typeface="Roboto"/>
                <a:cs typeface="Roboto"/>
                <a:sym typeface="Roboto"/>
              </a:rPr>
              <a:t>The security department wants to invest in protecting the organization’s infrastructure.</a:t>
            </a:r>
            <a:endParaRPr b="1" sz="1600">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a:latin typeface="Roboto"/>
                <a:ea typeface="Roboto"/>
                <a:cs typeface="Roboto"/>
                <a:sym typeface="Roboto"/>
              </a:rPr>
              <a:t>To secure the money from the Finance department, they must justify their ask. </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latin typeface="Roboto"/>
                <a:ea typeface="Roboto"/>
                <a:cs typeface="Roboto"/>
                <a:sym typeface="Roboto"/>
              </a:rPr>
              <a:t>They will present a quantitative risk analysis to demonstrate that the cost of not investing is much greater than the budget they're requesting.</a:t>
            </a:r>
            <a:endParaRPr>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
        <p:nvSpPr>
          <p:cNvPr id="1462" name="Google Shape;1462;p120"/>
          <p:cNvSpPr txBox="1"/>
          <p:nvPr>
            <p:ph idx="2" type="subTitle"/>
          </p:nvPr>
        </p:nvSpPr>
        <p:spPr>
          <a:xfrm>
            <a:off x="4466800" y="2138100"/>
            <a:ext cx="4577100" cy="25446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The executive team must decide whether to migrate to a new cloud provider as part of negotiations with a potential </a:t>
            </a:r>
            <a:r>
              <a:rPr b="1" lang="en" sz="1600">
                <a:solidFill>
                  <a:schemeClr val="dk1"/>
                </a:solidFill>
                <a:latin typeface="Roboto"/>
                <a:ea typeface="Roboto"/>
                <a:cs typeface="Roboto"/>
                <a:sym typeface="Roboto"/>
              </a:rPr>
              <a:t>partner</a:t>
            </a:r>
            <a:r>
              <a:rPr b="1"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a:ea typeface="Roboto"/>
                <a:cs typeface="Roboto"/>
                <a:sym typeface="Roboto"/>
              </a:rPr>
              <a:t>To make this</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decision, they need an accurate assessment of potential losses due to downtime, retraining, risk of data corruption during migration, and other issues.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
        <p:nvSpPr>
          <p:cNvPr id="1463" name="Google Shape;1463;p120"/>
          <p:cNvSpPr txBox="1"/>
          <p:nvPr>
            <p:ph idx="3"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Example 1:</a:t>
            </a:r>
            <a:endParaRPr/>
          </a:p>
        </p:txBody>
      </p:sp>
      <p:sp>
        <p:nvSpPr>
          <p:cNvPr id="1464" name="Google Shape;1464;p120"/>
          <p:cNvSpPr/>
          <p:nvPr/>
        </p:nvSpPr>
        <p:spPr>
          <a:xfrm>
            <a:off x="4876760" y="1404763"/>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65" name="Google Shape;1465;p120"/>
          <p:cNvSpPr/>
          <p:nvPr/>
        </p:nvSpPr>
        <p:spPr>
          <a:xfrm rot="10800000">
            <a:off x="5012969" y="1793551"/>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20"/>
          <p:cNvSpPr txBox="1"/>
          <p:nvPr>
            <p:ph idx="4" type="subTitle"/>
          </p:nvPr>
        </p:nvSpPr>
        <p:spPr>
          <a:xfrm>
            <a:off x="4876750" y="1416600"/>
            <a:ext cx="36555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Example 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2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What’s the </a:t>
            </a:r>
            <a:r>
              <a:rPr lang="en">
                <a:solidFill>
                  <a:srgbClr val="5FD6F1"/>
                </a:solidFill>
              </a:rPr>
              <a:t>main difference</a:t>
            </a:r>
            <a:r>
              <a:rPr lang="en"/>
              <a:t> between qualitative and quantitative analysis?</a:t>
            </a:r>
            <a:endParaRPr/>
          </a:p>
        </p:txBody>
      </p:sp>
      <p:sp>
        <p:nvSpPr>
          <p:cNvPr id="1472" name="Google Shape;1472;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3" name="Google Shape;1473;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Qualitative Analysis vs. Quantitative Analysis </a:t>
            </a:r>
            <a:endParaRPr>
              <a:solidFill>
                <a:schemeClr val="dk1"/>
              </a:solidFill>
            </a:endParaRPr>
          </a:p>
          <a:p>
            <a:pPr indent="0" lvl="0" marL="0" rtl="0" algn="l">
              <a:spcBef>
                <a:spcPts val="0"/>
              </a:spcBef>
              <a:spcAft>
                <a:spcPts val="0"/>
              </a:spcAft>
              <a:buNone/>
            </a:pPr>
            <a:r>
              <a:t/>
            </a:r>
            <a:endParaRPr/>
          </a:p>
        </p:txBody>
      </p:sp>
      <p:sp>
        <p:nvSpPr>
          <p:cNvPr id="1480" name="Google Shape;1480;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1" name="Google Shape;1481;p122"/>
          <p:cNvPicPr preferRelativeResize="0"/>
          <p:nvPr/>
        </p:nvPicPr>
        <p:blipFill rotWithShape="1">
          <a:blip r:embed="rId3">
            <a:alphaModFix/>
          </a:blip>
          <a:srcRect b="0" l="0" r="0" t="0"/>
          <a:stretch/>
        </p:blipFill>
        <p:spPr>
          <a:xfrm>
            <a:off x="1116120" y="1193175"/>
            <a:ext cx="6911760" cy="3571076"/>
          </a:xfrm>
          <a:prstGeom prst="rect">
            <a:avLst/>
          </a:prstGeom>
          <a:noFill/>
          <a:ln>
            <a:noFill/>
          </a:ln>
        </p:spPr>
      </p:pic>
      <p:sp>
        <p:nvSpPr>
          <p:cNvPr id="1482" name="Google Shape;1482;p122"/>
          <p:cNvSpPr txBox="1"/>
          <p:nvPr/>
        </p:nvSpPr>
        <p:spPr>
          <a:xfrm>
            <a:off x="1709125" y="2144475"/>
            <a:ext cx="2257200" cy="1721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 sz="2200">
                <a:latin typeface="Roboto"/>
                <a:ea typeface="Roboto"/>
                <a:cs typeface="Roboto"/>
                <a:sym typeface="Roboto"/>
              </a:rPr>
              <a:t>Quantitative analysis</a:t>
            </a:r>
            <a:endParaRPr sz="18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lang="en" sz="1600">
                <a:latin typeface="Roboto"/>
                <a:ea typeface="Roboto"/>
                <a:cs typeface="Roboto"/>
                <a:sym typeface="Roboto"/>
              </a:rPr>
              <a:t>focuses on hard, numerical data.</a:t>
            </a:r>
            <a:endParaRPr b="0" i="0" sz="1600" u="none" cap="none" strike="noStrike">
              <a:solidFill>
                <a:srgbClr val="000000"/>
              </a:solidFill>
              <a:latin typeface="Roboto"/>
              <a:ea typeface="Roboto"/>
              <a:cs typeface="Roboto"/>
              <a:sym typeface="Roboto"/>
            </a:endParaRPr>
          </a:p>
        </p:txBody>
      </p:sp>
      <p:sp>
        <p:nvSpPr>
          <p:cNvPr id="1483" name="Google Shape;1483;p122"/>
          <p:cNvSpPr txBox="1"/>
          <p:nvPr/>
        </p:nvSpPr>
        <p:spPr>
          <a:xfrm>
            <a:off x="5175625" y="2144475"/>
            <a:ext cx="2338200" cy="1721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 sz="2200">
                <a:latin typeface="Roboto"/>
                <a:ea typeface="Roboto"/>
                <a:cs typeface="Roboto"/>
                <a:sym typeface="Roboto"/>
              </a:rPr>
              <a:t>Qualitative</a:t>
            </a:r>
            <a:br>
              <a:rPr b="1" lang="en" sz="2200">
                <a:latin typeface="Roboto"/>
                <a:ea typeface="Roboto"/>
                <a:cs typeface="Roboto"/>
                <a:sym typeface="Roboto"/>
              </a:rPr>
            </a:br>
            <a:r>
              <a:rPr b="1" lang="en" sz="2200">
                <a:latin typeface="Roboto"/>
                <a:ea typeface="Roboto"/>
                <a:cs typeface="Roboto"/>
                <a:sym typeface="Roboto"/>
              </a:rPr>
              <a:t>analysis</a:t>
            </a:r>
            <a:endParaRPr sz="18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lang="en" sz="1600">
                <a:latin typeface="Roboto"/>
                <a:ea typeface="Roboto"/>
                <a:cs typeface="Roboto"/>
                <a:sym typeface="Roboto"/>
              </a:rPr>
              <a:t>focuses on things that cannot be measured through numerical data.</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7" name="Shape 1487"/>
        <p:cNvGrpSpPr/>
        <p:nvPr/>
      </p:nvGrpSpPr>
      <p:grpSpPr>
        <a:xfrm>
          <a:off x="0" y="0"/>
          <a:ext cx="0" cy="0"/>
          <a:chOff x="0" y="0"/>
          <a:chExt cx="0" cy="0"/>
        </a:xfrm>
      </p:grpSpPr>
      <p:sp>
        <p:nvSpPr>
          <p:cNvPr id="1488" name="Google Shape;148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9" name="Google Shape;148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Asset Value and Exposure Factor</a:t>
            </a:r>
            <a:endParaRPr/>
          </a:p>
        </p:txBody>
      </p:sp>
      <p:sp>
        <p:nvSpPr>
          <p:cNvPr id="1490" name="Google Shape;1490;p123"/>
          <p:cNvSpPr txBox="1"/>
          <p:nvPr>
            <p:ph idx="1" type="subTitle"/>
          </p:nvPr>
        </p:nvSpPr>
        <p:spPr>
          <a:xfrm>
            <a:off x="0" y="675975"/>
            <a:ext cx="8869800" cy="755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To perform quantitative risk analysis, analysts start by calculating how much it will cost if an asset is breached.</a:t>
            </a:r>
            <a:endParaRPr/>
          </a:p>
        </p:txBody>
      </p:sp>
      <p:sp>
        <p:nvSpPr>
          <p:cNvPr id="1491" name="Google Shape;1491;p123"/>
          <p:cNvSpPr/>
          <p:nvPr/>
        </p:nvSpPr>
        <p:spPr>
          <a:xfrm>
            <a:off x="453220" y="1576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492" name="Google Shape;1492;p123"/>
          <p:cNvSpPr/>
          <p:nvPr/>
        </p:nvSpPr>
        <p:spPr>
          <a:xfrm flipH="1" rot="10800000">
            <a:off x="453220" y="1854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493" name="Google Shape;1493;p123"/>
          <p:cNvSpPr/>
          <p:nvPr/>
        </p:nvSpPr>
        <p:spPr>
          <a:xfrm>
            <a:off x="453233" y="24287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494" name="Google Shape;1494;p123"/>
          <p:cNvSpPr/>
          <p:nvPr/>
        </p:nvSpPr>
        <p:spPr>
          <a:xfrm flipH="1" rot="10800000">
            <a:off x="453233" y="27072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495" name="Google Shape;1495;p123"/>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3"/>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3"/>
          <p:cNvSpPr/>
          <p:nvPr/>
        </p:nvSpPr>
        <p:spPr>
          <a:xfrm>
            <a:off x="1352550" y="3226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3"/>
          <p:cNvSpPr/>
          <p:nvPr/>
        </p:nvSpPr>
        <p:spPr>
          <a:xfrm>
            <a:off x="1352550" y="4071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3"/>
          <p:cNvSpPr/>
          <p:nvPr/>
        </p:nvSpPr>
        <p:spPr>
          <a:xfrm>
            <a:off x="453233" y="32809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00" name="Google Shape;1500;p123"/>
          <p:cNvSpPr/>
          <p:nvPr/>
        </p:nvSpPr>
        <p:spPr>
          <a:xfrm flipH="1" rot="10800000">
            <a:off x="453233" y="35595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01" name="Google Shape;1501;p123"/>
          <p:cNvSpPr/>
          <p:nvPr/>
        </p:nvSpPr>
        <p:spPr>
          <a:xfrm>
            <a:off x="453233" y="4104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02" name="Google Shape;1502;p123"/>
          <p:cNvSpPr/>
          <p:nvPr/>
        </p:nvSpPr>
        <p:spPr>
          <a:xfrm flipH="1" rot="10800000">
            <a:off x="453233" y="4383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03" name="Google Shape;1503;p123"/>
          <p:cNvSpPr txBox="1"/>
          <p:nvPr/>
        </p:nvSpPr>
        <p:spPr>
          <a:xfrm>
            <a:off x="0" y="15527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Analysts first quantify </a:t>
            </a:r>
            <a:r>
              <a:rPr b="1" lang="en" sz="1600">
                <a:solidFill>
                  <a:schemeClr val="dk1"/>
                </a:solidFill>
                <a:latin typeface="Roboto"/>
                <a:ea typeface="Roboto"/>
                <a:cs typeface="Roboto"/>
                <a:sym typeface="Roboto"/>
              </a:rPr>
              <a:t>asset value</a:t>
            </a:r>
            <a:r>
              <a:rPr lang="en" sz="1600">
                <a:solidFill>
                  <a:schemeClr val="dk1"/>
                </a:solidFill>
                <a:latin typeface="Roboto"/>
                <a:ea typeface="Roboto"/>
                <a:cs typeface="Roboto"/>
                <a:sym typeface="Roboto"/>
              </a:rPr>
              <a:t> and </a:t>
            </a:r>
            <a:r>
              <a:rPr b="1" lang="en" sz="1600">
                <a:solidFill>
                  <a:schemeClr val="dk1"/>
                </a:solidFill>
                <a:latin typeface="Roboto"/>
                <a:ea typeface="Roboto"/>
                <a:cs typeface="Roboto"/>
                <a:sym typeface="Roboto"/>
              </a:rPr>
              <a:t>exposure factor</a:t>
            </a:r>
            <a:r>
              <a:rPr lang="en" sz="1600">
                <a:solidFill>
                  <a:schemeClr val="dk1"/>
                </a:solidFill>
                <a:latin typeface="Roboto"/>
                <a:ea typeface="Roboto"/>
                <a:cs typeface="Roboto"/>
                <a:sym typeface="Roboto"/>
              </a:rPr>
              <a:t>.</a:t>
            </a:r>
            <a:endParaRPr>
              <a:latin typeface="Roboto"/>
              <a:ea typeface="Roboto"/>
              <a:cs typeface="Roboto"/>
              <a:sym typeface="Roboto"/>
            </a:endParaRPr>
          </a:p>
        </p:txBody>
      </p:sp>
      <p:sp>
        <p:nvSpPr>
          <p:cNvPr id="1504" name="Google Shape;1504;p123"/>
          <p:cNvSpPr txBox="1"/>
          <p:nvPr/>
        </p:nvSpPr>
        <p:spPr>
          <a:xfrm>
            <a:off x="0" y="238593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Asset value </a:t>
            </a:r>
            <a:r>
              <a:rPr lang="en" sz="1600">
                <a:solidFill>
                  <a:schemeClr val="dk1"/>
                </a:solidFill>
                <a:latin typeface="Roboto"/>
                <a:ea typeface="Roboto"/>
                <a:cs typeface="Roboto"/>
                <a:sym typeface="Roboto"/>
              </a:rPr>
              <a:t>is how much money an asset is worth in currency.</a:t>
            </a:r>
            <a:endParaRPr>
              <a:latin typeface="Roboto"/>
              <a:ea typeface="Roboto"/>
              <a:cs typeface="Roboto"/>
              <a:sym typeface="Roboto"/>
            </a:endParaRPr>
          </a:p>
        </p:txBody>
      </p:sp>
      <p:sp>
        <p:nvSpPr>
          <p:cNvPr id="1505" name="Google Shape;1505;p123"/>
          <p:cNvSpPr txBox="1"/>
          <p:nvPr/>
        </p:nvSpPr>
        <p:spPr>
          <a:xfrm>
            <a:off x="0" y="32286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Exposure factor </a:t>
            </a:r>
            <a:r>
              <a:rPr lang="en" sz="1600">
                <a:solidFill>
                  <a:schemeClr val="dk1"/>
                </a:solidFill>
                <a:latin typeface="Roboto"/>
                <a:ea typeface="Roboto"/>
                <a:cs typeface="Roboto"/>
                <a:sym typeface="Roboto"/>
              </a:rPr>
              <a:t>is how much of an asset will be affected in a breach.</a:t>
            </a:r>
            <a:endParaRPr>
              <a:latin typeface="Roboto"/>
              <a:ea typeface="Roboto"/>
              <a:cs typeface="Roboto"/>
              <a:sym typeface="Roboto"/>
            </a:endParaRPr>
          </a:p>
        </p:txBody>
      </p:sp>
      <p:sp>
        <p:nvSpPr>
          <p:cNvPr id="1506" name="Google Shape;1506;p123"/>
          <p:cNvSpPr txBox="1"/>
          <p:nvPr/>
        </p:nvSpPr>
        <p:spPr>
          <a:xfrm>
            <a:off x="0" y="406896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In other words, whether an attack will result in </a:t>
            </a:r>
            <a:r>
              <a:rPr b="1" lang="en" sz="1600">
                <a:solidFill>
                  <a:schemeClr val="dk1"/>
                </a:solidFill>
                <a:latin typeface="Roboto"/>
                <a:ea typeface="Roboto"/>
                <a:cs typeface="Roboto"/>
                <a:sym typeface="Roboto"/>
              </a:rPr>
              <a:t>partial and temporary</a:t>
            </a:r>
            <a:r>
              <a:rPr lang="en" sz="1600">
                <a:solidFill>
                  <a:schemeClr val="dk1"/>
                </a:solidFill>
                <a:latin typeface="Roboto"/>
                <a:ea typeface="Roboto"/>
                <a:cs typeface="Roboto"/>
                <a:sym typeface="Roboto"/>
              </a:rPr>
              <a:t> or </a:t>
            </a:r>
            <a:r>
              <a:rPr b="1" lang="en" sz="1600">
                <a:solidFill>
                  <a:schemeClr val="dk1"/>
                </a:solidFill>
                <a:latin typeface="Roboto"/>
                <a:ea typeface="Roboto"/>
                <a:cs typeface="Roboto"/>
                <a:sym typeface="Roboto"/>
              </a:rPr>
              <a:t>complete and permanent</a:t>
            </a:r>
            <a:r>
              <a:rPr lang="en" sz="1600">
                <a:solidFill>
                  <a:schemeClr val="dk1"/>
                </a:solidFill>
                <a:latin typeface="Roboto"/>
                <a:ea typeface="Roboto"/>
                <a:cs typeface="Roboto"/>
                <a:sym typeface="Roboto"/>
              </a:rPr>
              <a:t> destruction of an </a:t>
            </a:r>
            <a:r>
              <a:rPr lang="en" sz="1600">
                <a:solidFill>
                  <a:schemeClr val="dk1"/>
                </a:solidFill>
                <a:latin typeface="Roboto"/>
                <a:ea typeface="Roboto"/>
                <a:cs typeface="Roboto"/>
                <a:sym typeface="Roboto"/>
              </a:rPr>
              <a:t>asset</a:t>
            </a:r>
            <a:r>
              <a:rPr lang="en" sz="1600">
                <a:solidFill>
                  <a:schemeClr val="dk1"/>
                </a:solidFill>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8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Modeling and</a:t>
            </a:r>
            <a:br>
              <a:rPr lang="en"/>
            </a:br>
            <a:r>
              <a:rPr lang="en"/>
              <a:t>Risk Management </a:t>
            </a:r>
            <a:endParaRPr/>
          </a:p>
        </p:txBody>
      </p:sp>
      <p:sp>
        <p:nvSpPr>
          <p:cNvPr id="1084" name="Google Shape;108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5" name="Google Shape;1085;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2" name="Google Shape;1512;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Exposure Factor</a:t>
            </a:r>
            <a:endParaRPr/>
          </a:p>
        </p:txBody>
      </p:sp>
      <p:sp>
        <p:nvSpPr>
          <p:cNvPr id="1513" name="Google Shape;1513;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Exposure factor is always somewhat subjective. </a:t>
            </a:r>
            <a:r>
              <a:rPr lang="en">
                <a:solidFill>
                  <a:srgbClr val="24292E"/>
                </a:solidFill>
              </a:rPr>
              <a:t>We apply a numerical</a:t>
            </a:r>
            <a:r>
              <a:rPr lang="en">
                <a:solidFill>
                  <a:srgbClr val="24292E"/>
                </a:solidFill>
              </a:rPr>
              <a:t> value for the level of damage an exploited risk would produce.</a:t>
            </a:r>
            <a:endParaRPr/>
          </a:p>
        </p:txBody>
      </p:sp>
      <p:sp>
        <p:nvSpPr>
          <p:cNvPr id="1514" name="Google Shape;1514;p124"/>
          <p:cNvSpPr txBox="1"/>
          <p:nvPr>
            <p:ph idx="1" type="subTitle"/>
          </p:nvPr>
        </p:nvSpPr>
        <p:spPr>
          <a:xfrm>
            <a:off x="6199732" y="1518800"/>
            <a:ext cx="2742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Attack would </a:t>
            </a:r>
            <a:r>
              <a:rPr b="1" lang="en" sz="1800">
                <a:latin typeface="Roboto"/>
                <a:ea typeface="Roboto"/>
                <a:cs typeface="Roboto"/>
                <a:sym typeface="Roboto"/>
              </a:rPr>
              <a:t>completely eliminate </a:t>
            </a:r>
            <a:r>
              <a:rPr lang="en" sz="1800">
                <a:latin typeface="Roboto"/>
                <a:ea typeface="Roboto"/>
                <a:cs typeface="Roboto"/>
                <a:sym typeface="Roboto"/>
              </a:rPr>
              <a:t>an asset. </a:t>
            </a:r>
            <a:endParaRPr sz="1800">
              <a:latin typeface="Roboto"/>
              <a:ea typeface="Roboto"/>
              <a:cs typeface="Roboto"/>
              <a:sym typeface="Roboto"/>
            </a:endParaRPr>
          </a:p>
        </p:txBody>
      </p:sp>
      <p:sp>
        <p:nvSpPr>
          <p:cNvPr id="1515" name="Google Shape;1515;p124"/>
          <p:cNvSpPr txBox="1"/>
          <p:nvPr>
            <p:ph idx="2" type="subTitle"/>
          </p:nvPr>
        </p:nvSpPr>
        <p:spPr>
          <a:xfrm>
            <a:off x="4848200" y="2374625"/>
            <a:ext cx="3291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mostly eliminate</a:t>
            </a:r>
            <a:r>
              <a:rPr lang="en" sz="1800">
                <a:solidFill>
                  <a:schemeClr val="dk1"/>
                </a:solidFill>
                <a:latin typeface="Roboto"/>
                <a:ea typeface="Roboto"/>
                <a:cs typeface="Roboto"/>
                <a:sym typeface="Roboto"/>
              </a:rPr>
              <a:t> an asset. </a:t>
            </a:r>
            <a:endParaRPr sz="1800">
              <a:latin typeface="Roboto"/>
              <a:ea typeface="Roboto"/>
              <a:cs typeface="Roboto"/>
              <a:sym typeface="Roboto"/>
            </a:endParaRPr>
          </a:p>
        </p:txBody>
      </p:sp>
      <p:sp>
        <p:nvSpPr>
          <p:cNvPr id="1516" name="Google Shape;1516;p124"/>
          <p:cNvSpPr txBox="1"/>
          <p:nvPr>
            <p:ph idx="3" type="subTitle"/>
          </p:nvPr>
        </p:nvSpPr>
        <p:spPr>
          <a:xfrm>
            <a:off x="3363800" y="32304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half eliminate</a:t>
            </a:r>
            <a:r>
              <a:rPr lang="en" sz="1800">
                <a:solidFill>
                  <a:schemeClr val="dk1"/>
                </a:solidFill>
                <a:latin typeface="Roboto"/>
                <a:ea typeface="Roboto"/>
                <a:cs typeface="Roboto"/>
                <a:sym typeface="Roboto"/>
              </a:rPr>
              <a:t> an asset. </a:t>
            </a:r>
            <a:endParaRPr sz="1800">
              <a:solidFill>
                <a:schemeClr val="dk1"/>
              </a:solidFill>
              <a:latin typeface="Roboto"/>
              <a:ea typeface="Roboto"/>
              <a:cs typeface="Roboto"/>
              <a:sym typeface="Roboto"/>
            </a:endParaRPr>
          </a:p>
        </p:txBody>
      </p:sp>
      <p:sp>
        <p:nvSpPr>
          <p:cNvPr id="1517" name="Google Shape;1517;p124"/>
          <p:cNvSpPr txBox="1"/>
          <p:nvPr>
            <p:ph idx="4" type="subTitle"/>
          </p:nvPr>
        </p:nvSpPr>
        <p:spPr>
          <a:xfrm>
            <a:off x="1954552" y="40713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partially eliminate</a:t>
            </a:r>
            <a:r>
              <a:rPr lang="en" sz="1800">
                <a:solidFill>
                  <a:schemeClr val="dk1"/>
                </a:solidFill>
                <a:latin typeface="Roboto"/>
                <a:ea typeface="Roboto"/>
                <a:cs typeface="Roboto"/>
                <a:sym typeface="Roboto"/>
              </a:rPr>
              <a:t> an asset. </a:t>
            </a:r>
            <a:endParaRPr sz="1800">
              <a:solidFill>
                <a:schemeClr val="dk1"/>
              </a:solidFill>
              <a:latin typeface="Roboto"/>
              <a:ea typeface="Roboto"/>
              <a:cs typeface="Roboto"/>
              <a:sym typeface="Roboto"/>
            </a:endParaRPr>
          </a:p>
        </p:txBody>
      </p:sp>
      <p:sp>
        <p:nvSpPr>
          <p:cNvPr id="1518" name="Google Shape;1518;p124"/>
          <p:cNvSpPr/>
          <p:nvPr/>
        </p:nvSpPr>
        <p:spPr>
          <a:xfrm>
            <a:off x="390200" y="1543225"/>
            <a:ext cx="5726100" cy="6069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1.0</a:t>
            </a:r>
            <a:endParaRPr sz="2400">
              <a:latin typeface="Roboto Mono"/>
              <a:ea typeface="Roboto Mono"/>
              <a:cs typeface="Roboto Mono"/>
              <a:sym typeface="Roboto Mono"/>
            </a:endParaRPr>
          </a:p>
        </p:txBody>
      </p:sp>
      <p:sp>
        <p:nvSpPr>
          <p:cNvPr id="1519" name="Google Shape;1519;p124"/>
          <p:cNvSpPr/>
          <p:nvPr/>
        </p:nvSpPr>
        <p:spPr>
          <a:xfrm>
            <a:off x="390200" y="2389525"/>
            <a:ext cx="4381800" cy="6069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.75</a:t>
            </a:r>
            <a:endParaRPr sz="2400">
              <a:latin typeface="Roboto Mono"/>
              <a:ea typeface="Roboto Mono"/>
              <a:cs typeface="Roboto Mono"/>
              <a:sym typeface="Roboto Mono"/>
            </a:endParaRPr>
          </a:p>
        </p:txBody>
      </p:sp>
      <p:sp>
        <p:nvSpPr>
          <p:cNvPr id="1520" name="Google Shape;1520;p124"/>
          <p:cNvSpPr/>
          <p:nvPr/>
        </p:nvSpPr>
        <p:spPr>
          <a:xfrm>
            <a:off x="390200" y="3230450"/>
            <a:ext cx="2897400" cy="6069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0.5</a:t>
            </a:r>
            <a:endParaRPr sz="2400">
              <a:latin typeface="Roboto Mono"/>
              <a:ea typeface="Roboto Mono"/>
              <a:cs typeface="Roboto Mono"/>
              <a:sym typeface="Roboto Mono"/>
            </a:endParaRPr>
          </a:p>
        </p:txBody>
      </p:sp>
      <p:sp>
        <p:nvSpPr>
          <p:cNvPr id="1521" name="Google Shape;1521;p124"/>
          <p:cNvSpPr/>
          <p:nvPr/>
        </p:nvSpPr>
        <p:spPr>
          <a:xfrm>
            <a:off x="390200" y="4071350"/>
            <a:ext cx="1484400" cy="6069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.25</a:t>
            </a:r>
            <a:endParaRPr sz="2400">
              <a:latin typeface="Roboto Mono"/>
              <a:ea typeface="Roboto Mono"/>
              <a:cs typeface="Roboto Mono"/>
              <a:sym typeface="Roboto Mono"/>
            </a:endParaRPr>
          </a:p>
        </p:txBody>
      </p:sp>
      <p:cxnSp>
        <p:nvCxnSpPr>
          <p:cNvPr id="1522" name="Google Shape;1522;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3" name="Google Shape;1523;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25"/>
          <p:cNvSpPr txBox="1"/>
          <p:nvPr>
            <p:ph type="title"/>
          </p:nvPr>
        </p:nvSpPr>
        <p:spPr>
          <a:xfrm>
            <a:off x="-200" y="275025"/>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 mail server that’s reduced to 0% functionality during a power outage has an exposure factor of what?</a:t>
            </a:r>
            <a:endParaRPr/>
          </a:p>
        </p:txBody>
      </p:sp>
      <p:sp>
        <p:nvSpPr>
          <p:cNvPr id="1529" name="Google Shape;1529;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6" name="Google Shape;1536;p126"/>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Exposure factor of 1.</a:t>
            </a:r>
            <a:endParaRPr/>
          </a:p>
        </p:txBody>
      </p:sp>
      <p:sp>
        <p:nvSpPr>
          <p:cNvPr id="1537" name="Google Shape;1537;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4" name="Google Shape;1544;p12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300">
                <a:solidFill>
                  <a:schemeClr val="dk1"/>
                </a:solidFill>
                <a:highlight>
                  <a:srgbClr val="FFFF00"/>
                </a:highlight>
              </a:rPr>
              <a:t>Loss expectancy</a:t>
            </a:r>
            <a:r>
              <a:rPr lang="en" sz="3300"/>
              <a:t> is the measure of how much money an organization will lose in the event of a given breach.</a:t>
            </a:r>
            <a:endParaRPr sz="3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1" name="Google Shape;1551;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Loss Expectancy</a:t>
            </a:r>
            <a:endParaRPr/>
          </a:p>
        </p:txBody>
      </p:sp>
      <p:sp>
        <p:nvSpPr>
          <p:cNvPr id="1552" name="Google Shape;1552;p128"/>
          <p:cNvSpPr/>
          <p:nvPr/>
        </p:nvSpPr>
        <p:spPr>
          <a:xfrm flipH="1">
            <a:off x="743325" y="1941441"/>
            <a:ext cx="2428500" cy="27009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Estimated cost of the risk occurring on a given asset.</a:t>
            </a:r>
            <a:endParaRPr sz="1600">
              <a:solidFill>
                <a:srgbClr val="000000"/>
              </a:solidFill>
              <a:latin typeface="Roboto"/>
              <a:ea typeface="Roboto"/>
              <a:cs typeface="Roboto"/>
              <a:sym typeface="Roboto"/>
            </a:endParaRPr>
          </a:p>
        </p:txBody>
      </p:sp>
      <p:sp>
        <p:nvSpPr>
          <p:cNvPr id="1553" name="Google Shape;1553;p128"/>
          <p:cNvSpPr/>
          <p:nvPr/>
        </p:nvSpPr>
        <p:spPr>
          <a:xfrm flipH="1">
            <a:off x="3572250" y="1913425"/>
            <a:ext cx="2428500" cy="27009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Estimated number </a:t>
            </a:r>
            <a:br>
              <a:rPr lang="en" sz="1600">
                <a:latin typeface="Roboto"/>
                <a:ea typeface="Roboto"/>
                <a:cs typeface="Roboto"/>
                <a:sym typeface="Roboto"/>
              </a:rPr>
            </a:br>
            <a:r>
              <a:rPr lang="en" sz="1600">
                <a:latin typeface="Roboto"/>
                <a:ea typeface="Roboto"/>
                <a:cs typeface="Roboto"/>
                <a:sym typeface="Roboto"/>
              </a:rPr>
              <a:t>of times the risk is likely to occur in a given year.</a:t>
            </a:r>
            <a:endParaRPr sz="1600">
              <a:latin typeface="Roboto"/>
              <a:ea typeface="Roboto"/>
              <a:cs typeface="Roboto"/>
              <a:sym typeface="Roboto"/>
            </a:endParaRPr>
          </a:p>
        </p:txBody>
      </p:sp>
      <p:sp>
        <p:nvSpPr>
          <p:cNvPr id="1554" name="Google Shape;1554;p128"/>
          <p:cNvSpPr/>
          <p:nvPr/>
        </p:nvSpPr>
        <p:spPr>
          <a:xfrm flipH="1">
            <a:off x="6401175" y="1914186"/>
            <a:ext cx="2428500" cy="27009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Estimated cost of a risk occurring in a given year.</a:t>
            </a:r>
            <a:endParaRPr sz="1600">
              <a:solidFill>
                <a:srgbClr val="000000"/>
              </a:solidFill>
              <a:latin typeface="Roboto"/>
              <a:ea typeface="Roboto"/>
              <a:cs typeface="Roboto"/>
              <a:sym typeface="Roboto"/>
            </a:endParaRPr>
          </a:p>
        </p:txBody>
      </p:sp>
      <p:sp>
        <p:nvSpPr>
          <p:cNvPr id="1555" name="Google Shape;1555;p128"/>
          <p:cNvSpPr/>
          <p:nvPr/>
        </p:nvSpPr>
        <p:spPr>
          <a:xfrm>
            <a:off x="457150" y="1060150"/>
            <a:ext cx="2176500" cy="7374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Roboto Medium"/>
                <a:ea typeface="Roboto Medium"/>
                <a:cs typeface="Roboto Medium"/>
                <a:sym typeface="Roboto Medium"/>
              </a:rPr>
              <a:t>Single loss expectancy (SLE) </a:t>
            </a:r>
            <a:endParaRPr sz="2100">
              <a:latin typeface="Roboto Light"/>
              <a:ea typeface="Roboto Light"/>
              <a:cs typeface="Roboto Light"/>
              <a:sym typeface="Roboto Light"/>
            </a:endParaRPr>
          </a:p>
        </p:txBody>
      </p:sp>
      <p:sp>
        <p:nvSpPr>
          <p:cNvPr id="1556" name="Google Shape;1556;p128"/>
          <p:cNvSpPr/>
          <p:nvPr/>
        </p:nvSpPr>
        <p:spPr>
          <a:xfrm rot="10800000">
            <a:off x="593344" y="170953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8"/>
          <p:cNvSpPr/>
          <p:nvPr/>
        </p:nvSpPr>
        <p:spPr>
          <a:xfrm>
            <a:off x="3305125" y="1060050"/>
            <a:ext cx="2176500" cy="7374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FFFFFF"/>
                </a:solidFill>
                <a:latin typeface="Roboto Medium"/>
                <a:ea typeface="Roboto Medium"/>
                <a:cs typeface="Roboto Medium"/>
                <a:sym typeface="Roboto Medium"/>
              </a:rPr>
              <a:t>Annual rate of occurrence (ARO) </a:t>
            </a:r>
            <a:endParaRPr sz="2100">
              <a:solidFill>
                <a:srgbClr val="FFFFFF"/>
              </a:solidFill>
              <a:latin typeface="Roboto Light"/>
              <a:ea typeface="Roboto Light"/>
              <a:cs typeface="Roboto Light"/>
              <a:sym typeface="Roboto Light"/>
            </a:endParaRPr>
          </a:p>
        </p:txBody>
      </p:sp>
      <p:sp>
        <p:nvSpPr>
          <p:cNvPr id="1558" name="Google Shape;1558;p128"/>
          <p:cNvSpPr/>
          <p:nvPr/>
        </p:nvSpPr>
        <p:spPr>
          <a:xfrm rot="10800000">
            <a:off x="3441319" y="170953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8"/>
          <p:cNvSpPr/>
          <p:nvPr/>
        </p:nvSpPr>
        <p:spPr>
          <a:xfrm>
            <a:off x="6100250" y="1046250"/>
            <a:ext cx="2176500" cy="7374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FFFFFF"/>
                </a:solidFill>
                <a:latin typeface="Roboto Medium"/>
                <a:ea typeface="Roboto Medium"/>
                <a:cs typeface="Roboto Medium"/>
                <a:sym typeface="Roboto Medium"/>
              </a:rPr>
              <a:t>Annual loss expectancy (ALE)</a:t>
            </a:r>
            <a:endParaRPr sz="2100">
              <a:solidFill>
                <a:srgbClr val="FFFFFF"/>
              </a:solidFill>
              <a:latin typeface="Roboto Light"/>
              <a:ea typeface="Roboto Light"/>
              <a:cs typeface="Roboto Light"/>
              <a:sym typeface="Roboto Light"/>
            </a:endParaRPr>
          </a:p>
        </p:txBody>
      </p:sp>
      <p:sp>
        <p:nvSpPr>
          <p:cNvPr id="1560" name="Google Shape;1560;p128"/>
          <p:cNvSpPr/>
          <p:nvPr/>
        </p:nvSpPr>
        <p:spPr>
          <a:xfrm rot="10800000">
            <a:off x="6270244" y="171028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8"/>
          <p:cNvSpPr txBox="1"/>
          <p:nvPr/>
        </p:nvSpPr>
        <p:spPr>
          <a:xfrm>
            <a:off x="743225" y="3359800"/>
            <a:ext cx="2428500" cy="1255200"/>
          </a:xfrm>
          <a:prstGeom prst="rect">
            <a:avLst/>
          </a:prstGeom>
          <a:noFill/>
          <a:ln>
            <a:noFill/>
          </a:ln>
        </p:spPr>
        <p:txBody>
          <a:bodyPr anchorCtr="0" anchor="t" bIns="91425" lIns="182875" spcFirstLastPara="1" rIns="91425" wrap="square" tIns="137150">
            <a:noAutofit/>
          </a:bodyPr>
          <a:lstStyle/>
          <a:p>
            <a:pPr indent="0" lvl="0" marL="0" rtl="0" algn="l">
              <a:spcBef>
                <a:spcPts val="0"/>
              </a:spcBef>
              <a:spcAft>
                <a:spcPts val="0"/>
              </a:spcAft>
              <a:buNone/>
            </a:pPr>
            <a:r>
              <a:rPr b="1" lang="en" sz="1800">
                <a:solidFill>
                  <a:schemeClr val="dk1"/>
                </a:solidFill>
                <a:latin typeface="Roboto Mono"/>
                <a:ea typeface="Roboto Mono"/>
                <a:cs typeface="Roboto Mono"/>
                <a:sym typeface="Roboto Mono"/>
              </a:rPr>
              <a:t>SLE = AV </a:t>
            </a:r>
            <a:r>
              <a:rPr b="1" lang="en" sz="1800">
                <a:solidFill>
                  <a:schemeClr val="dk1"/>
                </a:solidFill>
                <a:latin typeface="Roboto Mono"/>
                <a:ea typeface="Roboto Mono"/>
                <a:cs typeface="Roboto Mono"/>
                <a:sym typeface="Roboto Mono"/>
              </a:rPr>
              <a:t>×</a:t>
            </a:r>
            <a:r>
              <a:rPr b="1" lang="en" sz="1800">
                <a:solidFill>
                  <a:schemeClr val="dk1"/>
                </a:solidFill>
                <a:latin typeface="Roboto Mono"/>
                <a:ea typeface="Roboto Mono"/>
                <a:cs typeface="Roboto Mono"/>
                <a:sym typeface="Roboto Mono"/>
              </a:rPr>
              <a:t> EF</a:t>
            </a:r>
            <a:endParaRPr sz="1600">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sz="1600">
                <a:solidFill>
                  <a:schemeClr val="dk1"/>
                </a:solidFill>
                <a:latin typeface="Roboto Mono"/>
                <a:ea typeface="Roboto Mono"/>
                <a:cs typeface="Roboto Mono"/>
                <a:sym typeface="Roboto Mono"/>
              </a:rPr>
              <a:t>AV = </a:t>
            </a:r>
            <a:r>
              <a:rPr lang="en" sz="1600">
                <a:solidFill>
                  <a:schemeClr val="dk1"/>
                </a:solidFill>
                <a:latin typeface="Roboto"/>
                <a:ea typeface="Roboto"/>
                <a:cs typeface="Roboto"/>
                <a:sym typeface="Roboto"/>
              </a:rPr>
              <a:t>Asset value</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Mono"/>
                <a:ea typeface="Roboto Mono"/>
                <a:cs typeface="Roboto Mono"/>
                <a:sym typeface="Roboto Mono"/>
              </a:rPr>
              <a:t>EF = </a:t>
            </a:r>
            <a:r>
              <a:rPr lang="en" sz="1600">
                <a:solidFill>
                  <a:schemeClr val="dk1"/>
                </a:solidFill>
                <a:latin typeface="Roboto"/>
                <a:ea typeface="Roboto"/>
                <a:cs typeface="Roboto"/>
                <a:sym typeface="Roboto"/>
              </a:rPr>
              <a:t>Exposure factor</a:t>
            </a:r>
            <a:endParaRPr b="1" sz="1800">
              <a:solidFill>
                <a:schemeClr val="dk1"/>
              </a:solidFill>
              <a:highlight>
                <a:srgbClr val="FFD966"/>
              </a:highlight>
              <a:latin typeface="Roboto Mono"/>
              <a:ea typeface="Roboto Mono"/>
              <a:cs typeface="Roboto Mono"/>
              <a:sym typeface="Roboto Mono"/>
            </a:endParaRPr>
          </a:p>
        </p:txBody>
      </p:sp>
      <p:cxnSp>
        <p:nvCxnSpPr>
          <p:cNvPr id="1562" name="Google Shape;1562;p128"/>
          <p:cNvCxnSpPr/>
          <p:nvPr/>
        </p:nvCxnSpPr>
        <p:spPr>
          <a:xfrm>
            <a:off x="918525" y="3359800"/>
            <a:ext cx="2078100" cy="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128"/>
          <p:cNvCxnSpPr/>
          <p:nvPr/>
        </p:nvCxnSpPr>
        <p:spPr>
          <a:xfrm>
            <a:off x="3759125" y="3359800"/>
            <a:ext cx="2078100" cy="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128"/>
          <p:cNvCxnSpPr/>
          <p:nvPr/>
        </p:nvCxnSpPr>
        <p:spPr>
          <a:xfrm>
            <a:off x="6578825" y="3359800"/>
            <a:ext cx="2078100" cy="0"/>
          </a:xfrm>
          <a:prstGeom prst="straightConnector1">
            <a:avLst/>
          </a:prstGeom>
          <a:noFill/>
          <a:ln cap="flat" cmpd="sng" w="9525">
            <a:solidFill>
              <a:schemeClr val="dk2"/>
            </a:solidFill>
            <a:prstDash val="solid"/>
            <a:round/>
            <a:headEnd len="med" w="med" type="none"/>
            <a:tailEnd len="med" w="med" type="none"/>
          </a:ln>
        </p:spPr>
      </p:cxnSp>
      <p:sp>
        <p:nvSpPr>
          <p:cNvPr id="1565" name="Google Shape;1565;p128"/>
          <p:cNvSpPr txBox="1"/>
          <p:nvPr/>
        </p:nvSpPr>
        <p:spPr>
          <a:xfrm>
            <a:off x="3592425" y="3359800"/>
            <a:ext cx="2428500" cy="1255200"/>
          </a:xfrm>
          <a:prstGeom prst="rect">
            <a:avLst/>
          </a:prstGeom>
          <a:noFill/>
          <a:ln>
            <a:noFill/>
          </a:ln>
        </p:spPr>
        <p:txBody>
          <a:bodyPr anchorCtr="0" anchor="t" bIns="91425" lIns="182875" spcFirstLastPara="1" rIns="91425" wrap="square" tIns="137150">
            <a:noAutofit/>
          </a:bodyPr>
          <a:lstStyle/>
          <a:p>
            <a:pPr indent="0" lvl="0" marL="0" rtl="0" algn="l">
              <a:spcBef>
                <a:spcPts val="0"/>
              </a:spcBef>
              <a:spcAft>
                <a:spcPts val="0"/>
              </a:spcAft>
              <a:buNone/>
            </a:pPr>
            <a:r>
              <a:rPr b="1" lang="en" sz="1800">
                <a:solidFill>
                  <a:schemeClr val="dk1"/>
                </a:solidFill>
                <a:latin typeface="Roboto Mono"/>
                <a:ea typeface="Roboto Mono"/>
                <a:cs typeface="Roboto Mono"/>
                <a:sym typeface="Roboto Mono"/>
              </a:rPr>
              <a:t>ARO = X / years</a:t>
            </a:r>
            <a:endParaRPr sz="1600">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sz="1600">
                <a:solidFill>
                  <a:schemeClr val="dk1"/>
                </a:solidFill>
                <a:latin typeface="Roboto"/>
                <a:ea typeface="Roboto"/>
                <a:cs typeface="Roboto"/>
                <a:sym typeface="Roboto"/>
              </a:rPr>
              <a:t>X = number of occurrences</a:t>
            </a:r>
            <a:endParaRPr sz="1800">
              <a:solidFill>
                <a:schemeClr val="dk1"/>
              </a:solidFill>
              <a:highlight>
                <a:srgbClr val="FFD966"/>
              </a:highlight>
              <a:latin typeface="Roboto"/>
              <a:ea typeface="Roboto"/>
              <a:cs typeface="Roboto"/>
              <a:sym typeface="Roboto"/>
            </a:endParaRPr>
          </a:p>
        </p:txBody>
      </p:sp>
      <p:sp>
        <p:nvSpPr>
          <p:cNvPr id="1566" name="Google Shape;1566;p128"/>
          <p:cNvSpPr txBox="1"/>
          <p:nvPr/>
        </p:nvSpPr>
        <p:spPr>
          <a:xfrm>
            <a:off x="6412125" y="3359800"/>
            <a:ext cx="2457600" cy="1255200"/>
          </a:xfrm>
          <a:prstGeom prst="rect">
            <a:avLst/>
          </a:prstGeom>
          <a:noFill/>
          <a:ln>
            <a:noFill/>
          </a:ln>
        </p:spPr>
        <p:txBody>
          <a:bodyPr anchorCtr="0" anchor="t" bIns="91425" lIns="182875" spcFirstLastPara="1" rIns="91425" wrap="square" tIns="137150">
            <a:noAutofit/>
          </a:bodyPr>
          <a:lstStyle/>
          <a:p>
            <a:pPr indent="0" lvl="0" marL="0" rtl="0" algn="l">
              <a:spcBef>
                <a:spcPts val="0"/>
              </a:spcBef>
              <a:spcAft>
                <a:spcPts val="800"/>
              </a:spcAft>
              <a:buNone/>
            </a:pPr>
            <a:r>
              <a:rPr b="1" lang="en" sz="1800">
                <a:solidFill>
                  <a:schemeClr val="dk1"/>
                </a:solidFill>
                <a:latin typeface="Roboto Mono"/>
                <a:ea typeface="Roboto Mono"/>
                <a:cs typeface="Roboto Mono"/>
                <a:sym typeface="Roboto Mono"/>
              </a:rPr>
              <a:t>ALE = SLE × ARO</a:t>
            </a:r>
            <a:endParaRPr b="1" sz="1800">
              <a:solidFill>
                <a:schemeClr val="dk1"/>
              </a:solidFill>
              <a:highlight>
                <a:srgbClr val="FFD966"/>
              </a:highlight>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29"/>
          <p:cNvSpPr txBox="1"/>
          <p:nvPr>
            <p:ph type="title"/>
          </p:nvPr>
        </p:nvSpPr>
        <p:spPr>
          <a:xfrm>
            <a:off x="-200" y="275025"/>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With an asset value of $10,000 </a:t>
            </a:r>
            <a:br>
              <a:rPr lang="en"/>
            </a:br>
            <a:r>
              <a:rPr lang="en"/>
              <a:t>and an exposure factor of .5, </a:t>
            </a:r>
            <a:br>
              <a:rPr lang="en"/>
            </a:br>
            <a:r>
              <a:rPr lang="en"/>
              <a:t>what is the single loss expectancy?</a:t>
            </a:r>
            <a:endParaRPr/>
          </a:p>
        </p:txBody>
      </p:sp>
      <p:sp>
        <p:nvSpPr>
          <p:cNvPr id="1572" name="Google Shape;1572;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3" name="Google Shape;1573;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9" name="Google Shape;1579;p13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lnSpc>
                <a:spcPct val="115000"/>
              </a:lnSpc>
              <a:spcBef>
                <a:spcPts val="0"/>
              </a:spcBef>
              <a:spcAft>
                <a:spcPts val="2000"/>
              </a:spcAft>
              <a:buNone/>
            </a:pPr>
            <a:r>
              <a:rPr lang="en">
                <a:solidFill>
                  <a:schemeClr val="lt1"/>
                </a:solidFill>
                <a:latin typeface="Oswald Medium"/>
                <a:ea typeface="Oswald Medium"/>
                <a:cs typeface="Oswald Medium"/>
                <a:sym typeface="Oswald Medium"/>
              </a:rPr>
              <a:t>SLE = AV</a:t>
            </a:r>
            <a:r>
              <a:rPr b="1" lang="en">
                <a:solidFill>
                  <a:schemeClr val="lt1"/>
                </a:solidFill>
                <a:latin typeface="Roboto"/>
                <a:ea typeface="Roboto"/>
                <a:cs typeface="Roboto"/>
                <a:sym typeface="Roboto"/>
              </a:rPr>
              <a:t> × </a:t>
            </a:r>
            <a:r>
              <a:rPr lang="en">
                <a:solidFill>
                  <a:schemeClr val="lt1"/>
                </a:solidFill>
                <a:latin typeface="Oswald Medium"/>
                <a:ea typeface="Oswald Medium"/>
                <a:cs typeface="Oswald Medium"/>
                <a:sym typeface="Oswald Medium"/>
              </a:rPr>
              <a:t>EF</a:t>
            </a:r>
            <a:br>
              <a:rPr lang="en">
                <a:solidFill>
                  <a:schemeClr val="lt1"/>
                </a:solidFill>
                <a:latin typeface="Oswald Medium"/>
                <a:ea typeface="Oswald Medium"/>
                <a:cs typeface="Oswald Medium"/>
                <a:sym typeface="Oswald Medium"/>
              </a:rPr>
            </a:br>
            <a:r>
              <a:rPr lang="en">
                <a:solidFill>
                  <a:schemeClr val="lt1"/>
                </a:solidFill>
                <a:latin typeface="Oswald Medium"/>
                <a:ea typeface="Oswald Medium"/>
                <a:cs typeface="Oswald Medium"/>
                <a:sym typeface="Oswald Medium"/>
              </a:rPr>
              <a:t>10,000</a:t>
            </a:r>
            <a:r>
              <a:rPr b="1" lang="en">
                <a:solidFill>
                  <a:schemeClr val="lt1"/>
                </a:solidFill>
                <a:latin typeface="Roboto"/>
                <a:ea typeface="Roboto"/>
                <a:cs typeface="Roboto"/>
                <a:sym typeface="Roboto"/>
              </a:rPr>
              <a:t> × </a:t>
            </a:r>
            <a:r>
              <a:rPr lang="en">
                <a:solidFill>
                  <a:schemeClr val="lt1"/>
                </a:solidFill>
                <a:latin typeface="Oswald Medium"/>
                <a:ea typeface="Oswald Medium"/>
                <a:cs typeface="Oswald Medium"/>
                <a:sym typeface="Oswald Medium"/>
              </a:rPr>
              <a:t>.5</a:t>
            </a:r>
            <a:r>
              <a:rPr b="1" lang="en">
                <a:solidFill>
                  <a:schemeClr val="lt1"/>
                </a:solidFill>
                <a:latin typeface="Roboto"/>
                <a:ea typeface="Roboto"/>
                <a:cs typeface="Roboto"/>
                <a:sym typeface="Roboto"/>
              </a:rPr>
              <a:t> = </a:t>
            </a:r>
            <a:r>
              <a:rPr lang="en">
                <a:solidFill>
                  <a:schemeClr val="lt1"/>
                </a:solidFill>
                <a:latin typeface="Oswald Medium"/>
                <a:ea typeface="Oswald Medium"/>
                <a:cs typeface="Oswald Medium"/>
                <a:sym typeface="Oswald Medium"/>
              </a:rPr>
              <a:t>5,000</a:t>
            </a:r>
            <a:endParaRPr>
              <a:latin typeface="Oswald Medium"/>
              <a:ea typeface="Oswald Medium"/>
              <a:cs typeface="Oswald Medium"/>
              <a:sym typeface="Oswald Medium"/>
            </a:endParaRPr>
          </a:p>
        </p:txBody>
      </p:sp>
      <p:sp>
        <p:nvSpPr>
          <p:cNvPr id="1580" name="Google Shape;1580;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6" name="Google Shape;1586;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7" name="Google Shape;1587;p131"/>
          <p:cNvSpPr/>
          <p:nvPr/>
        </p:nvSpPr>
        <p:spPr>
          <a:xfrm>
            <a:off x="2500115" y="1152525"/>
            <a:ext cx="2016300" cy="3633600"/>
          </a:xfrm>
          <a:prstGeom prst="snip1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1"/>
          <p:cNvSpPr/>
          <p:nvPr/>
        </p:nvSpPr>
        <p:spPr>
          <a:xfrm>
            <a:off x="4669159" y="1152525"/>
            <a:ext cx="2016300" cy="3633600"/>
          </a:xfrm>
          <a:prstGeom prst="snip1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1"/>
          <p:cNvSpPr/>
          <p:nvPr/>
        </p:nvSpPr>
        <p:spPr>
          <a:xfrm>
            <a:off x="6832275" y="1152525"/>
            <a:ext cx="2016300" cy="3633600"/>
          </a:xfrm>
          <a:prstGeom prst="snip1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1"/>
          <p:cNvSpPr/>
          <p:nvPr/>
        </p:nvSpPr>
        <p:spPr>
          <a:xfrm>
            <a:off x="331075" y="1152525"/>
            <a:ext cx="2016300" cy="3633600"/>
          </a:xfrm>
          <a:prstGeom prst="snip1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1"/>
          <p:cNvSpPr/>
          <p:nvPr/>
        </p:nvSpPr>
        <p:spPr>
          <a:xfrm>
            <a:off x="210000" y="1681975"/>
            <a:ext cx="89340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1"/>
          <p:cNvSpPr txBox="1"/>
          <p:nvPr/>
        </p:nvSpPr>
        <p:spPr>
          <a:xfrm>
            <a:off x="331075" y="1152525"/>
            <a:ext cx="1897800" cy="5337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Marginal</a:t>
            </a:r>
            <a:endParaRPr sz="1800">
              <a:latin typeface="Roboto"/>
              <a:ea typeface="Roboto"/>
              <a:cs typeface="Roboto"/>
              <a:sym typeface="Roboto"/>
            </a:endParaRPr>
          </a:p>
        </p:txBody>
      </p:sp>
      <p:sp>
        <p:nvSpPr>
          <p:cNvPr id="1593" name="Google Shape;1593;p131"/>
          <p:cNvSpPr txBox="1"/>
          <p:nvPr/>
        </p:nvSpPr>
        <p:spPr>
          <a:xfrm>
            <a:off x="331075" y="1745800"/>
            <a:ext cx="2016300" cy="2093100"/>
          </a:xfrm>
          <a:prstGeom prst="rect">
            <a:avLst/>
          </a:prstGeom>
          <a:noFill/>
          <a:ln>
            <a:noFill/>
          </a:ln>
        </p:spPr>
        <p:txBody>
          <a:bodyPr anchorCtr="0" anchor="t" bIns="91425" lIns="182875" spcFirstLastPara="1" rIns="91425" wrap="square" tIns="137150">
            <a:noAutofit/>
          </a:bodyPr>
          <a:lstStyle/>
          <a:p>
            <a:pPr indent="0" lvl="0" marL="0" rtl="0" algn="l">
              <a:lnSpc>
                <a:spcPct val="100000"/>
              </a:lnSpc>
              <a:spcBef>
                <a:spcPts val="0"/>
              </a:spcBef>
              <a:spcAft>
                <a:spcPts val="1000"/>
              </a:spcAft>
              <a:buClr>
                <a:schemeClr val="dk1"/>
              </a:buClr>
              <a:buSzPts val="1100"/>
              <a:buFont typeface="Arial"/>
              <a:buNone/>
            </a:pPr>
            <a:r>
              <a:rPr lang="en" sz="1300">
                <a:solidFill>
                  <a:schemeClr val="dk1"/>
                </a:solidFill>
                <a:latin typeface="Roboto"/>
                <a:ea typeface="Roboto"/>
                <a:cs typeface="Roboto"/>
                <a:sym typeface="Roboto"/>
              </a:rPr>
              <a:t>The organization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has the resources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to respond to the breach immediately, without affecting day-to-day operations or revenue.</a:t>
            </a:r>
            <a:endParaRPr b="1" sz="1300">
              <a:latin typeface="Roboto"/>
              <a:ea typeface="Roboto"/>
              <a:cs typeface="Roboto"/>
              <a:sym typeface="Roboto"/>
            </a:endParaRPr>
          </a:p>
        </p:txBody>
      </p:sp>
      <p:sp>
        <p:nvSpPr>
          <p:cNvPr id="1594" name="Google Shape;1594;p131"/>
          <p:cNvSpPr txBox="1"/>
          <p:nvPr/>
        </p:nvSpPr>
        <p:spPr>
          <a:xfrm>
            <a:off x="2500325" y="1152525"/>
            <a:ext cx="1897800" cy="5337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Notable</a:t>
            </a:r>
            <a:endParaRPr sz="1800">
              <a:latin typeface="Roboto"/>
              <a:ea typeface="Roboto"/>
              <a:cs typeface="Roboto"/>
              <a:sym typeface="Roboto"/>
            </a:endParaRPr>
          </a:p>
        </p:txBody>
      </p:sp>
      <p:sp>
        <p:nvSpPr>
          <p:cNvPr id="1595" name="Google Shape;1595;p131"/>
          <p:cNvSpPr txBox="1"/>
          <p:nvPr/>
        </p:nvSpPr>
        <p:spPr>
          <a:xfrm>
            <a:off x="2500325" y="1745800"/>
            <a:ext cx="2016300" cy="2093100"/>
          </a:xfrm>
          <a:prstGeom prst="rect">
            <a:avLst/>
          </a:prstGeom>
          <a:noFill/>
          <a:ln>
            <a:noFill/>
          </a:ln>
        </p:spPr>
        <p:txBody>
          <a:bodyPr anchorCtr="0" anchor="t" bIns="91425" lIns="182875" spcFirstLastPara="1" rIns="91425" wrap="square" tIns="137150">
            <a:noAutofit/>
          </a:bodyPr>
          <a:lstStyle/>
          <a:p>
            <a:pPr indent="0" lvl="0" marL="0" rtl="0" algn="l">
              <a:lnSpc>
                <a:spcPct val="100000"/>
              </a:lnSpc>
              <a:spcBef>
                <a:spcPts val="0"/>
              </a:spcBef>
              <a:spcAft>
                <a:spcPts val="1000"/>
              </a:spcAft>
              <a:buClr>
                <a:schemeClr val="dk1"/>
              </a:buClr>
              <a:buSzPts val="1100"/>
              <a:buFont typeface="Arial"/>
              <a:buNone/>
            </a:pPr>
            <a:r>
              <a:rPr lang="en" sz="1300">
                <a:solidFill>
                  <a:schemeClr val="dk1"/>
                </a:solidFill>
                <a:latin typeface="Roboto"/>
                <a:ea typeface="Roboto"/>
                <a:cs typeface="Roboto"/>
                <a:sym typeface="Roboto"/>
              </a:rPr>
              <a:t>The organization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has the resources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to respond to the breach, but may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not be able to do</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so immediately.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May experience interruptions to operations.</a:t>
            </a:r>
            <a:endParaRPr sz="1300">
              <a:solidFill>
                <a:schemeClr val="dk1"/>
              </a:solidFill>
              <a:latin typeface="Roboto"/>
              <a:ea typeface="Roboto"/>
              <a:cs typeface="Roboto"/>
              <a:sym typeface="Roboto"/>
            </a:endParaRPr>
          </a:p>
        </p:txBody>
      </p:sp>
      <p:sp>
        <p:nvSpPr>
          <p:cNvPr id="1596" name="Google Shape;1596;p131"/>
          <p:cNvSpPr txBox="1"/>
          <p:nvPr/>
        </p:nvSpPr>
        <p:spPr>
          <a:xfrm>
            <a:off x="4661100" y="1152525"/>
            <a:ext cx="1897800" cy="5337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Severe</a:t>
            </a:r>
            <a:endParaRPr sz="1800">
              <a:latin typeface="Roboto"/>
              <a:ea typeface="Roboto"/>
              <a:cs typeface="Roboto"/>
              <a:sym typeface="Roboto"/>
            </a:endParaRPr>
          </a:p>
        </p:txBody>
      </p:sp>
      <p:sp>
        <p:nvSpPr>
          <p:cNvPr id="1597" name="Google Shape;1597;p131"/>
          <p:cNvSpPr txBox="1"/>
          <p:nvPr/>
        </p:nvSpPr>
        <p:spPr>
          <a:xfrm>
            <a:off x="4661100" y="1745800"/>
            <a:ext cx="2016300" cy="2305500"/>
          </a:xfrm>
          <a:prstGeom prst="rect">
            <a:avLst/>
          </a:prstGeom>
          <a:noFill/>
          <a:ln>
            <a:noFill/>
          </a:ln>
        </p:spPr>
        <p:txBody>
          <a:bodyPr anchorCtr="0" anchor="t" bIns="91425" lIns="182875" spcFirstLastPara="1" rIns="91425" wrap="square" tIns="137150">
            <a:noAutofit/>
          </a:bodyPr>
          <a:lstStyle/>
          <a:p>
            <a:pPr indent="0" lvl="0" marL="0" rtl="0" algn="l">
              <a:lnSpc>
                <a:spcPct val="100000"/>
              </a:lnSpc>
              <a:spcBef>
                <a:spcPts val="0"/>
              </a:spcBef>
              <a:spcAft>
                <a:spcPts val="1000"/>
              </a:spcAft>
              <a:buClr>
                <a:schemeClr val="dk1"/>
              </a:buClr>
              <a:buSzPts val="1100"/>
              <a:buFont typeface="Arial"/>
              <a:buNone/>
            </a:pPr>
            <a:r>
              <a:rPr lang="en" sz="1300">
                <a:solidFill>
                  <a:schemeClr val="dk1"/>
                </a:solidFill>
                <a:latin typeface="Roboto"/>
                <a:ea typeface="Roboto"/>
                <a:cs typeface="Roboto"/>
                <a:sym typeface="Roboto"/>
              </a:rPr>
              <a:t>The organization experiences serious interruptions to operations, and doesn’t have the monetary and/or personnel resources to respond effectively. May have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to defer revenue, delay project timelines, reassign employees,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or hire consultants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to fix the issue.</a:t>
            </a:r>
            <a:endParaRPr sz="1300">
              <a:solidFill>
                <a:schemeClr val="dk1"/>
              </a:solidFill>
              <a:latin typeface="Roboto"/>
              <a:ea typeface="Roboto"/>
              <a:cs typeface="Roboto"/>
              <a:sym typeface="Roboto"/>
            </a:endParaRPr>
          </a:p>
        </p:txBody>
      </p:sp>
      <p:sp>
        <p:nvSpPr>
          <p:cNvPr id="1598" name="Google Shape;1598;p131"/>
          <p:cNvSpPr txBox="1"/>
          <p:nvPr/>
        </p:nvSpPr>
        <p:spPr>
          <a:xfrm>
            <a:off x="6838825" y="1152525"/>
            <a:ext cx="1897800" cy="533700"/>
          </a:xfrm>
          <a:prstGeom prst="rect">
            <a:avLst/>
          </a:prstGeom>
          <a:no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Catastrophic</a:t>
            </a:r>
            <a:endParaRPr sz="1800">
              <a:latin typeface="Roboto"/>
              <a:ea typeface="Roboto"/>
              <a:cs typeface="Roboto"/>
              <a:sym typeface="Roboto"/>
            </a:endParaRPr>
          </a:p>
        </p:txBody>
      </p:sp>
      <p:sp>
        <p:nvSpPr>
          <p:cNvPr id="1599" name="Google Shape;1599;p131"/>
          <p:cNvSpPr txBox="1"/>
          <p:nvPr/>
        </p:nvSpPr>
        <p:spPr>
          <a:xfrm>
            <a:off x="6838825" y="1745800"/>
            <a:ext cx="2016300" cy="2093100"/>
          </a:xfrm>
          <a:prstGeom prst="rect">
            <a:avLst/>
          </a:prstGeom>
          <a:noFill/>
          <a:ln>
            <a:noFill/>
          </a:ln>
        </p:spPr>
        <p:txBody>
          <a:bodyPr anchorCtr="0" anchor="t" bIns="91425" lIns="182875" spcFirstLastPara="1" rIns="91425" wrap="square" tIns="137150">
            <a:noAutofit/>
          </a:bodyPr>
          <a:lstStyle/>
          <a:p>
            <a:pPr indent="0" lvl="0" marL="0" rtl="0" algn="l">
              <a:lnSpc>
                <a:spcPct val="110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The organization suffers severe, lasting damage to its reputation and/or infrastructure. The future of the business is threatened by reputational damage, bankruptcy, being found in contempt of federal regulations, or other issues.</a:t>
            </a:r>
            <a:endParaRPr sz="1300">
              <a:solidFill>
                <a:schemeClr val="dk1"/>
              </a:solidFill>
              <a:latin typeface="Roboto"/>
              <a:ea typeface="Roboto"/>
              <a:cs typeface="Roboto"/>
              <a:sym typeface="Roboto"/>
            </a:endParaRPr>
          </a:p>
          <a:p>
            <a:pPr indent="0" lvl="0" marL="0" rtl="0" algn="l">
              <a:lnSpc>
                <a:spcPct val="110000"/>
              </a:lnSpc>
              <a:spcBef>
                <a:spcPts val="1000"/>
              </a:spcBef>
              <a:spcAft>
                <a:spcPts val="0"/>
              </a:spcAft>
              <a:buClr>
                <a:schemeClr val="dk1"/>
              </a:buClr>
              <a:buSzPts val="1100"/>
              <a:buFont typeface="Arial"/>
              <a:buNone/>
            </a:pPr>
            <a:r>
              <a:t/>
            </a:r>
            <a:endParaRPr sz="1300">
              <a:solidFill>
                <a:schemeClr val="dk1"/>
              </a:solidFill>
              <a:latin typeface="Roboto"/>
              <a:ea typeface="Roboto"/>
              <a:cs typeface="Roboto"/>
              <a:sym typeface="Roboto"/>
            </a:endParaRPr>
          </a:p>
          <a:p>
            <a:pPr indent="0" lvl="0" marL="0" rtl="0" algn="l">
              <a:lnSpc>
                <a:spcPct val="110000"/>
              </a:lnSpc>
              <a:spcBef>
                <a:spcPts val="1000"/>
              </a:spcBef>
              <a:spcAft>
                <a:spcPts val="1000"/>
              </a:spcAft>
              <a:buClr>
                <a:schemeClr val="dk1"/>
              </a:buClr>
              <a:buSzPts val="1100"/>
              <a:buFont typeface="Arial"/>
              <a:buNone/>
            </a:pPr>
            <a:r>
              <a:t/>
            </a:r>
            <a:endParaRPr sz="1300">
              <a:solidFill>
                <a:schemeClr val="dk1"/>
              </a:solidFill>
              <a:latin typeface="Roboto"/>
              <a:ea typeface="Roboto"/>
              <a:cs typeface="Roboto"/>
              <a:sym typeface="Roboto"/>
            </a:endParaRPr>
          </a:p>
        </p:txBody>
      </p:sp>
      <p:sp>
        <p:nvSpPr>
          <p:cNvPr id="1600" name="Google Shape;1600;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Loss Expectancy </a:t>
            </a:r>
            <a:endParaRPr/>
          </a:p>
        </p:txBody>
      </p:sp>
      <p:sp>
        <p:nvSpPr>
          <p:cNvPr id="1601" name="Google Shape;1601;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Categories of loss expectancy refer to the degree of a breach’s impact.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7" name="Google Shape;1607;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8" name="Google Shape;1608;p13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In the next demonstration, we’ll see data presented in a spreadsheet </a:t>
            </a:r>
            <a:br>
              <a:rPr lang="en"/>
            </a:br>
            <a:r>
              <a:rPr lang="en"/>
              <a:t>and visual formats known as </a:t>
            </a:r>
            <a:br>
              <a:rPr lang="en"/>
            </a:br>
            <a:r>
              <a:rPr lang="en">
                <a:solidFill>
                  <a:srgbClr val="5FD6F1"/>
                </a:solidFill>
              </a:rPr>
              <a:t>risk matrices</a:t>
            </a:r>
            <a:r>
              <a:rPr lang="en"/>
              <a:t> and </a:t>
            </a:r>
            <a:r>
              <a:rPr lang="en">
                <a:solidFill>
                  <a:srgbClr val="5FD6F1"/>
                </a:solidFill>
              </a:rPr>
              <a:t>heat maps</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33"/>
          <p:cNvSpPr/>
          <p:nvPr/>
        </p:nvSpPr>
        <p:spPr>
          <a:xfrm>
            <a:off x="-15075" y="2581275"/>
            <a:ext cx="9168600" cy="256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Matrices and Heat Maps</a:t>
            </a:r>
            <a:endParaRPr/>
          </a:p>
        </p:txBody>
      </p:sp>
      <p:sp>
        <p:nvSpPr>
          <p:cNvPr id="1615" name="Google Shape;1615;p133"/>
          <p:cNvSpPr txBox="1"/>
          <p:nvPr>
            <p:ph idx="1" type="subTitle"/>
          </p:nvPr>
        </p:nvSpPr>
        <p:spPr>
          <a:xfrm>
            <a:off x="75" y="1531775"/>
            <a:ext cx="3752700" cy="702600"/>
          </a:xfrm>
          <a:prstGeom prst="rect">
            <a:avLst/>
          </a:prstGeom>
        </p:spPr>
        <p:txBody>
          <a:bodyPr anchorCtr="0" anchor="t" bIns="91425" lIns="457200" spcFirstLastPara="1" rIns="91425" wrap="square" tIns="0">
            <a:noAutofit/>
          </a:bodyPr>
          <a:lstStyle/>
          <a:p>
            <a:pPr indent="0" lvl="0" marL="0" rtl="0" algn="l">
              <a:spcBef>
                <a:spcPts val="0"/>
              </a:spcBef>
              <a:spcAft>
                <a:spcPts val="0"/>
              </a:spcAft>
              <a:buNone/>
            </a:pPr>
            <a:r>
              <a:rPr lang="en" sz="1400"/>
              <a:t>A </a:t>
            </a:r>
            <a:r>
              <a:rPr b="1" lang="en" sz="1400"/>
              <a:t>risk matrix</a:t>
            </a:r>
            <a:r>
              <a:rPr lang="en" sz="1400"/>
              <a:t> is used to compare how many of the risks facing an organization are mild and how many are severe.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616" name="Google Shape;1616;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617" name="Google Shape;1617;p133"/>
          <p:cNvSpPr txBox="1"/>
          <p:nvPr>
            <p:ph idx="1" type="subTitle"/>
          </p:nvPr>
        </p:nvSpPr>
        <p:spPr>
          <a:xfrm>
            <a:off x="4172025" y="1531775"/>
            <a:ext cx="4600500" cy="925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400"/>
              <a:t>A </a:t>
            </a:r>
            <a:r>
              <a:rPr b="1" lang="en" sz="1400"/>
              <a:t>heat map</a:t>
            </a:r>
            <a:r>
              <a:rPr lang="en" sz="1400"/>
              <a:t> is a visual representation of the probability and likelihood of risks. Organizations can use heat maps to make strategic decisions about how to protect the company.</a:t>
            </a:r>
            <a:endParaRPr sz="1400"/>
          </a:p>
        </p:txBody>
      </p:sp>
      <p:sp>
        <p:nvSpPr>
          <p:cNvPr id="1618" name="Google Shape;1618;p133"/>
          <p:cNvSpPr txBox="1"/>
          <p:nvPr>
            <p:ph idx="1" type="subTitle"/>
          </p:nvPr>
        </p:nvSpPr>
        <p:spPr>
          <a:xfrm>
            <a:off x="0" y="6745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During a risk assessment, we visualize risks to get a holistic view of risks affecting an organization.</a:t>
            </a:r>
            <a:endParaRPr/>
          </a:p>
        </p:txBody>
      </p:sp>
      <p:graphicFrame>
        <p:nvGraphicFramePr>
          <p:cNvPr id="1619" name="Google Shape;1619;p133"/>
          <p:cNvGraphicFramePr/>
          <p:nvPr/>
        </p:nvGraphicFramePr>
        <p:xfrm>
          <a:off x="1612050" y="2866013"/>
          <a:ext cx="3000000" cy="3000000"/>
        </p:xfrm>
        <a:graphic>
          <a:graphicData uri="http://schemas.openxmlformats.org/drawingml/2006/table">
            <a:tbl>
              <a:tblPr>
                <a:noFill/>
                <a:tableStyleId>{F8E331F1-B524-469F-8F62-512A7A35B322}</a:tableStyleId>
              </a:tblPr>
              <a:tblGrid>
                <a:gridCol w="469650"/>
                <a:gridCol w="1096800"/>
                <a:gridCol w="1113750"/>
                <a:gridCol w="1088375"/>
                <a:gridCol w="1088375"/>
                <a:gridCol w="1062925"/>
              </a:tblGrid>
              <a:tr h="273925">
                <a:tc>
                  <a:txBody>
                    <a:bodyPr/>
                    <a:lstStyle/>
                    <a:p>
                      <a:pPr indent="0" lvl="0" marL="0" rtl="0" algn="l">
                        <a:spcBef>
                          <a:spcPts val="0"/>
                        </a:spcBef>
                        <a:spcAft>
                          <a:spcPts val="0"/>
                        </a:spcAft>
                        <a:buNone/>
                      </a:pPr>
                      <a:r>
                        <a:t/>
                      </a:r>
                      <a:endParaRPr>
                        <a:latin typeface="Roboto"/>
                        <a:ea typeface="Roboto"/>
                        <a:cs typeface="Roboto"/>
                        <a:sym typeface="Roboto"/>
                      </a:endParaRPr>
                    </a:p>
                  </a:txBody>
                  <a:tcPr marT="27425" marB="27425" marR="27425" marL="27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27425" marB="27425" marR="27425" marL="27425">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10</a:t>
                      </a:r>
                      <a:endParaRPr>
                        <a:solidFill>
                          <a:schemeClr val="dk1"/>
                        </a:solidFill>
                        <a:latin typeface="Roboto Medium"/>
                        <a:ea typeface="Roboto Medium"/>
                        <a:cs typeface="Roboto Medium"/>
                        <a:sym typeface="Roboto Medium"/>
                      </a:endParaRPr>
                    </a:p>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Low</a:t>
                      </a:r>
                      <a:endParaRPr>
                        <a:solidFill>
                          <a:schemeClr val="dk1"/>
                        </a:solidFill>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2</a:t>
                      </a:r>
                      <a:r>
                        <a:rPr lang="en">
                          <a:solidFill>
                            <a:schemeClr val="dk1"/>
                          </a:solidFill>
                          <a:latin typeface="Roboto Medium"/>
                          <a:ea typeface="Roboto Medium"/>
                          <a:cs typeface="Roboto Medium"/>
                          <a:sym typeface="Roboto Medium"/>
                        </a:rPr>
                        <a:t>0</a:t>
                      </a:r>
                      <a:endParaRPr>
                        <a:solidFill>
                          <a:schemeClr val="dk1"/>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Medium</a:t>
                      </a:r>
                      <a:endParaRPr>
                        <a:solidFill>
                          <a:schemeClr val="dk1"/>
                        </a:solidFill>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3</a:t>
                      </a:r>
                      <a:r>
                        <a:rPr lang="en">
                          <a:solidFill>
                            <a:schemeClr val="dk1"/>
                          </a:solidFill>
                          <a:latin typeface="Roboto Medium"/>
                          <a:ea typeface="Roboto Medium"/>
                          <a:cs typeface="Roboto Medium"/>
                          <a:sym typeface="Roboto Medium"/>
                        </a:rPr>
                        <a:t>0</a:t>
                      </a:r>
                      <a:endParaRPr>
                        <a:solidFill>
                          <a:schemeClr val="dk1"/>
                        </a:solidFill>
                        <a:latin typeface="Roboto Medium"/>
                        <a:ea typeface="Roboto Medium"/>
                        <a:cs typeface="Roboto Medium"/>
                        <a:sym typeface="Roboto Medium"/>
                      </a:endParaRPr>
                    </a:p>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High</a:t>
                      </a:r>
                      <a:endParaRPr>
                        <a:solidFill>
                          <a:schemeClr val="dk1"/>
                        </a:solidFill>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4</a:t>
                      </a:r>
                      <a:r>
                        <a:rPr lang="en">
                          <a:solidFill>
                            <a:schemeClr val="dk1"/>
                          </a:solidFill>
                          <a:latin typeface="Roboto Medium"/>
                          <a:ea typeface="Roboto Medium"/>
                          <a:cs typeface="Roboto Medium"/>
                          <a:sym typeface="Roboto Medium"/>
                        </a:rPr>
                        <a:t>0</a:t>
                      </a:r>
                      <a:endParaRPr>
                        <a:solidFill>
                          <a:schemeClr val="dk1"/>
                        </a:solidFill>
                        <a:latin typeface="Roboto Medium"/>
                        <a:ea typeface="Roboto Medium"/>
                        <a:cs typeface="Roboto Medium"/>
                        <a:sym typeface="Roboto Medium"/>
                      </a:endParaRPr>
                    </a:p>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Very High</a:t>
                      </a:r>
                      <a:endParaRPr>
                        <a:solidFill>
                          <a:schemeClr val="dk1"/>
                        </a:solidFill>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r>
              <a:tr h="381000">
                <a:tc>
                  <a:txBody>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10</a:t>
                      </a:r>
                      <a:endParaRPr>
                        <a:solidFill>
                          <a:schemeClr val="dk1"/>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Low</a:t>
                      </a:r>
                      <a:endParaRPr>
                        <a:solidFill>
                          <a:schemeClr val="dk1"/>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BF075"/>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BB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20</a:t>
                      </a:r>
                      <a:endParaRPr>
                        <a:solidFill>
                          <a:schemeClr val="dk1"/>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Medium</a:t>
                      </a:r>
                      <a:endParaRPr>
                        <a:solidFill>
                          <a:schemeClr val="dk1"/>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BB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r>
              <a:tr h="381000">
                <a:tc>
                  <a:txBody>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30</a:t>
                      </a:r>
                      <a:endParaRPr>
                        <a:solidFill>
                          <a:schemeClr val="dk1"/>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High</a:t>
                      </a:r>
                      <a:endParaRPr>
                        <a:solidFill>
                          <a:schemeClr val="dk1"/>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r>
              <a:tr h="381000">
                <a:tc>
                  <a:txBody>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40</a:t>
                      </a:r>
                      <a:endParaRPr>
                        <a:solidFill>
                          <a:schemeClr val="dk1"/>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Very High</a:t>
                      </a:r>
                      <a:endParaRPr>
                        <a:solidFill>
                          <a:schemeClr val="dk1"/>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D0D5DC"/>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1188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r>
            </a:tbl>
          </a:graphicData>
        </a:graphic>
      </p:graphicFrame>
      <p:cxnSp>
        <p:nvCxnSpPr>
          <p:cNvPr id="1620" name="Google Shape;1620;p133"/>
          <p:cNvCxnSpPr/>
          <p:nvPr/>
        </p:nvCxnSpPr>
        <p:spPr>
          <a:xfrm>
            <a:off x="3914775" y="1571625"/>
            <a:ext cx="0" cy="79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What’s the difference between a </a:t>
            </a:r>
            <a:r>
              <a:rPr lang="en">
                <a:solidFill>
                  <a:srgbClr val="5FD6F1"/>
                </a:solidFill>
              </a:rPr>
              <a:t>vulnerability</a:t>
            </a:r>
            <a:r>
              <a:rPr lang="en"/>
              <a:t>, a </a:t>
            </a:r>
            <a:r>
              <a:rPr lang="en">
                <a:solidFill>
                  <a:srgbClr val="5FD6F1"/>
                </a:solidFill>
              </a:rPr>
              <a:t>threat</a:t>
            </a:r>
            <a:r>
              <a:rPr lang="en"/>
              <a:t>, and a </a:t>
            </a:r>
            <a:r>
              <a:rPr lang="en">
                <a:solidFill>
                  <a:srgbClr val="5FD6F1"/>
                </a:solidFill>
              </a:rPr>
              <a:t>risk</a:t>
            </a:r>
            <a:r>
              <a:rPr lang="en"/>
              <a:t>?</a:t>
            </a:r>
            <a:endParaRPr/>
          </a:p>
        </p:txBody>
      </p:sp>
      <p:sp>
        <p:nvSpPr>
          <p:cNvPr id="1091" name="Google Shape;109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2" name="Google Shape;1092;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6" name="Google Shape;1626;p13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Risk Spreadsheet</a:t>
            </a:r>
            <a:endParaRPr/>
          </a:p>
        </p:txBody>
      </p:sp>
      <p:sp>
        <p:nvSpPr>
          <p:cNvPr id="1627" name="Google Shape;1627;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35"/>
          <p:cNvSpPr txBox="1"/>
          <p:nvPr>
            <p:ph idx="12" type="sldNum"/>
          </p:nvPr>
        </p:nvSpPr>
        <p:spPr>
          <a:xfrm>
            <a:off x="8607775" y="4957200"/>
            <a:ext cx="395700" cy="669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000000"/>
                </a:solidFill>
                <a:latin typeface="Roboto"/>
                <a:ea typeface="Roboto"/>
                <a:cs typeface="Roboto"/>
                <a:sym typeface="Roboto"/>
              </a:rPr>
              <a:t>‹#›</a:t>
            </a:fld>
            <a:endParaRPr sz="600">
              <a:solidFill>
                <a:srgbClr val="000000"/>
              </a:solidFill>
              <a:latin typeface="Roboto"/>
              <a:ea typeface="Roboto"/>
              <a:cs typeface="Roboto"/>
              <a:sym typeface="Roboto"/>
            </a:endParaRPr>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633" name="Google Shape;1633;p135"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9" name="Google Shape;1639;p136"/>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Threat Modeling Step 5 – </a:t>
            </a:r>
            <a:br>
              <a:rPr lang="en" sz="3000"/>
            </a:br>
            <a:r>
              <a:rPr lang="en" sz="3000"/>
              <a:t>Risk Analysis </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complete a spreadsheet and generate </a:t>
            </a:r>
            <a:br>
              <a:rPr lang="en" sz="1800">
                <a:latin typeface="Roboto"/>
                <a:ea typeface="Roboto"/>
                <a:cs typeface="Roboto"/>
                <a:sym typeface="Roboto"/>
              </a:rPr>
            </a:br>
            <a:r>
              <a:rPr lang="en" sz="1800">
                <a:latin typeface="Roboto"/>
                <a:ea typeface="Roboto"/>
                <a:cs typeface="Roboto"/>
                <a:sym typeface="Roboto"/>
              </a:rPr>
              <a:t>a risk matrix and heat map for GeldCorp.</a:t>
            </a:r>
            <a:endParaRPr sz="2000">
              <a:latin typeface="Roboto Light"/>
              <a:ea typeface="Roboto Light"/>
              <a:cs typeface="Roboto Light"/>
              <a:sym typeface="Roboto Light"/>
            </a:endParaRPr>
          </a:p>
        </p:txBody>
      </p:sp>
      <p:sp>
        <p:nvSpPr>
          <p:cNvPr id="1640" name="Google Shape;1640;p13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30</a:t>
            </a:r>
            <a:r>
              <a:rPr lang="en"/>
              <a:t> Minutes</a:t>
            </a:r>
            <a:endParaRPr/>
          </a:p>
        </p:txBody>
      </p:sp>
      <p:sp>
        <p:nvSpPr>
          <p:cNvPr id="1641" name="Google Shape;1641;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3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Mitigating Risks</a:t>
            </a:r>
            <a:endParaRPr/>
          </a:p>
        </p:txBody>
      </p:sp>
      <p:sp>
        <p:nvSpPr>
          <p:cNvPr id="1657" name="Google Shape;1657;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8" name="Google Shape;1658;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40"/>
          <p:cNvSpPr txBox="1"/>
          <p:nvPr>
            <p:ph type="title"/>
          </p:nvPr>
        </p:nvSpPr>
        <p:spPr>
          <a:xfrm>
            <a:off x="25" y="274800"/>
            <a:ext cx="8869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Now that we’re able to determine which threats are worth our </a:t>
            </a:r>
            <a:br>
              <a:rPr lang="en"/>
            </a:br>
            <a:r>
              <a:rPr lang="en"/>
              <a:t>attention and resources, we can </a:t>
            </a:r>
            <a:br>
              <a:rPr lang="en"/>
            </a:br>
            <a:r>
              <a:rPr lang="en"/>
              <a:t>craft controls for mitigating risks. </a:t>
            </a:r>
            <a:endParaRPr/>
          </a:p>
        </p:txBody>
      </p:sp>
      <p:sp>
        <p:nvSpPr>
          <p:cNvPr id="1664" name="Google Shape;1664;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5" name="Google Shape;1665;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Deciding on Security Controls </a:t>
            </a:r>
            <a:endParaRPr/>
          </a:p>
        </p:txBody>
      </p:sp>
      <p:sp>
        <p:nvSpPr>
          <p:cNvPr id="1671" name="Google Shape;1671;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following questions when determining an appropriate control.</a:t>
            </a:r>
            <a:endParaRPr/>
          </a:p>
        </p:txBody>
      </p:sp>
      <p:sp>
        <p:nvSpPr>
          <p:cNvPr id="1672" name="Google Shape;1672;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3" name="Google Shape;1673;p14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Required control type: </a:t>
            </a:r>
            <a:r>
              <a:rPr lang="en" sz="1500"/>
              <a:t>Should the control be physical, administrative, or technical?</a:t>
            </a:r>
            <a:endParaRPr b="1" sz="1500"/>
          </a:p>
        </p:txBody>
      </p:sp>
      <p:sp>
        <p:nvSpPr>
          <p:cNvPr id="1674" name="Google Shape;1674;p14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Required strength of control: </a:t>
            </a:r>
            <a:r>
              <a:rPr lang="en" sz="1500"/>
              <a:t>How strong does the control really need to be?</a:t>
            </a:r>
            <a:endParaRPr b="1" sz="1500"/>
          </a:p>
        </p:txBody>
      </p:sp>
      <p:sp>
        <p:nvSpPr>
          <p:cNvPr id="1675" name="Google Shape;1675;p14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Cost of implementation: </a:t>
            </a:r>
            <a:r>
              <a:rPr lang="en" sz="1500"/>
              <a:t>How much does the control cost compared to the </a:t>
            </a:r>
            <a:br>
              <a:rPr lang="en" sz="1500"/>
            </a:br>
            <a:r>
              <a:rPr lang="en" sz="1500"/>
              <a:t>benefit provided? </a:t>
            </a:r>
            <a:endParaRPr b="1" sz="1500"/>
          </a:p>
        </p:txBody>
      </p:sp>
      <p:sp>
        <p:nvSpPr>
          <p:cNvPr id="1676" name="Google Shape;1676;p14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Time of implementation: </a:t>
            </a:r>
            <a:r>
              <a:rPr lang="en" sz="1500"/>
              <a:t>How long will the control take to implement?</a:t>
            </a:r>
            <a:endParaRPr b="1" sz="1500"/>
          </a:p>
        </p:txBody>
      </p:sp>
      <p:sp>
        <p:nvSpPr>
          <p:cNvPr id="1677" name="Google Shape;1677;p14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F0F2"/>
        </a:solidFill>
      </p:bgPr>
    </p:bg>
    <p:spTree>
      <p:nvGrpSpPr>
        <p:cNvPr id="1681" name="Shape 1681"/>
        <p:cNvGrpSpPr/>
        <p:nvPr/>
      </p:nvGrpSpPr>
      <p:grpSpPr>
        <a:xfrm>
          <a:off x="0" y="0"/>
          <a:ext cx="0" cy="0"/>
          <a:chOff x="0" y="0"/>
          <a:chExt cx="0" cy="0"/>
        </a:xfrm>
      </p:grpSpPr>
      <p:pic>
        <p:nvPicPr>
          <p:cNvPr id="1682" name="Google Shape;1682;p142"/>
          <p:cNvPicPr preferRelativeResize="0"/>
          <p:nvPr/>
        </p:nvPicPr>
        <p:blipFill rotWithShape="1">
          <a:blip r:embed="rId3">
            <a:alphaModFix/>
          </a:blip>
          <a:srcRect b="1221" l="0" r="40856" t="4063"/>
          <a:stretch/>
        </p:blipFill>
        <p:spPr>
          <a:xfrm>
            <a:off x="4337250" y="0"/>
            <a:ext cx="4819052" cy="5143501"/>
          </a:xfrm>
          <a:prstGeom prst="rect">
            <a:avLst/>
          </a:prstGeom>
          <a:noFill/>
          <a:ln>
            <a:noFill/>
          </a:ln>
        </p:spPr>
      </p:pic>
      <p:sp>
        <p:nvSpPr>
          <p:cNvPr id="1683" name="Google Shape;1683;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Risk Mitigation: Example </a:t>
            </a:r>
            <a:endParaRPr/>
          </a:p>
        </p:txBody>
      </p:sp>
      <p:sp>
        <p:nvSpPr>
          <p:cNvPr id="1684" name="Google Shape;1684;p142"/>
          <p:cNvSpPr txBox="1"/>
          <p:nvPr>
            <p:ph idx="1" type="subTitle"/>
          </p:nvPr>
        </p:nvSpPr>
        <p:spPr>
          <a:xfrm>
            <a:off x="0" y="675975"/>
            <a:ext cx="4569300" cy="95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LifeNotes is a new medical records company that makes it easy for doctors from different hospitals to share medical records.</a:t>
            </a:r>
            <a:endParaRPr/>
          </a:p>
        </p:txBody>
      </p:sp>
      <p:sp>
        <p:nvSpPr>
          <p:cNvPr id="1685" name="Google Shape;168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6" name="Google Shape;1686;p142"/>
          <p:cNvSpPr txBox="1"/>
          <p:nvPr>
            <p:ph idx="2" type="subTitle"/>
          </p:nvPr>
        </p:nvSpPr>
        <p:spPr>
          <a:xfrm>
            <a:off x="-12300" y="4916650"/>
            <a:ext cx="44247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7" name="Google Shape;1687;p142"/>
          <p:cNvSpPr txBox="1"/>
          <p:nvPr>
            <p:ph idx="3" type="body"/>
          </p:nvPr>
        </p:nvSpPr>
        <p:spPr>
          <a:xfrm>
            <a:off x="175" y="2030075"/>
            <a:ext cx="4624200" cy="2628600"/>
          </a:xfrm>
          <a:prstGeom prst="rect">
            <a:avLst/>
          </a:prstGeom>
        </p:spPr>
        <p:txBody>
          <a:bodyPr anchorCtr="0" anchor="t" bIns="914400" lIns="457200" spcFirstLastPara="1" rIns="457200" wrap="square" tIns="0">
            <a:noAutofit/>
          </a:bodyPr>
          <a:lstStyle/>
          <a:p>
            <a:pPr indent="-173990" lvl="0" marL="320040" rtl="0" algn="l">
              <a:spcBef>
                <a:spcPts val="0"/>
              </a:spcBef>
              <a:spcAft>
                <a:spcPts val="0"/>
              </a:spcAft>
              <a:buClr>
                <a:schemeClr val="dk1"/>
              </a:buClr>
              <a:buSzPts val="1300"/>
              <a:buChar char="●"/>
            </a:pPr>
            <a:r>
              <a:rPr lang="en" sz="1300">
                <a:solidFill>
                  <a:schemeClr val="dk1"/>
                </a:solidFill>
              </a:rPr>
              <a:t>When transferring a patient to another hospital or physician, they can use the application to share the patient’s medical history, lab results, and medication schedules. </a:t>
            </a:r>
            <a:endParaRPr sz="1300">
              <a:solidFill>
                <a:schemeClr val="dk1"/>
              </a:solidFill>
            </a:endParaRPr>
          </a:p>
          <a:p>
            <a:pPr indent="-173990" lvl="0" marL="320040" rtl="0" algn="l">
              <a:spcBef>
                <a:spcPts val="600"/>
              </a:spcBef>
              <a:spcAft>
                <a:spcPts val="0"/>
              </a:spcAft>
              <a:buClr>
                <a:schemeClr val="dk1"/>
              </a:buClr>
              <a:buSzPts val="1300"/>
              <a:buChar char="●"/>
            </a:pPr>
            <a:r>
              <a:rPr lang="en" sz="1300">
                <a:solidFill>
                  <a:schemeClr val="dk1"/>
                </a:solidFill>
              </a:rPr>
              <a:t>LifeNotes also ensures that doctors can </a:t>
            </a:r>
            <a:br>
              <a:rPr lang="en" sz="1300">
                <a:solidFill>
                  <a:schemeClr val="dk1"/>
                </a:solidFill>
              </a:rPr>
            </a:br>
            <a:r>
              <a:rPr lang="en" sz="1300">
                <a:solidFill>
                  <a:schemeClr val="dk1"/>
                </a:solidFill>
              </a:rPr>
              <a:t>only see records for their own patients.</a:t>
            </a:r>
            <a:endParaRPr sz="1300">
              <a:solidFill>
                <a:schemeClr val="dk1"/>
              </a:solidFill>
            </a:endParaRPr>
          </a:p>
          <a:p>
            <a:pPr indent="-173990" lvl="0" marL="320040" rtl="0" algn="l">
              <a:spcBef>
                <a:spcPts val="600"/>
              </a:spcBef>
              <a:spcAft>
                <a:spcPts val="0"/>
              </a:spcAft>
              <a:buClr>
                <a:schemeClr val="dk1"/>
              </a:buClr>
              <a:buSzPts val="1300"/>
              <a:buChar char="●"/>
            </a:pPr>
            <a:r>
              <a:rPr lang="en" sz="1300">
                <a:solidFill>
                  <a:schemeClr val="dk1"/>
                </a:solidFill>
              </a:rPr>
              <a:t>However, a client recently reported that </a:t>
            </a:r>
            <a:br>
              <a:rPr lang="en" sz="1300">
                <a:solidFill>
                  <a:schemeClr val="dk1"/>
                </a:solidFill>
              </a:rPr>
            </a:br>
            <a:r>
              <a:rPr lang="en" sz="1300">
                <a:solidFill>
                  <a:schemeClr val="dk1"/>
                </a:solidFill>
              </a:rPr>
              <a:t>they were able to load records for patients they were not assigned to. </a:t>
            </a:r>
            <a:endParaRPr sz="1300">
              <a:solidFill>
                <a:schemeClr val="dk1"/>
              </a:solidFill>
            </a:endParaRPr>
          </a:p>
          <a:p>
            <a:pPr indent="-173990" lvl="0" marL="320040" rtl="0" algn="l">
              <a:spcBef>
                <a:spcPts val="600"/>
              </a:spcBef>
              <a:spcAft>
                <a:spcPts val="600"/>
              </a:spcAft>
              <a:buClr>
                <a:schemeClr val="dk1"/>
              </a:buClr>
              <a:buSzPts val="1300"/>
              <a:buChar char="●"/>
            </a:pPr>
            <a:r>
              <a:rPr lang="en" sz="1300">
                <a:solidFill>
                  <a:schemeClr val="dk1"/>
                </a:solidFill>
              </a:rPr>
              <a:t>This violates regulatory standards protecting </a:t>
            </a:r>
            <a:br>
              <a:rPr lang="en" sz="1300">
                <a:solidFill>
                  <a:schemeClr val="dk1"/>
                </a:solidFill>
              </a:rPr>
            </a:br>
            <a:r>
              <a:rPr lang="en" sz="1300">
                <a:solidFill>
                  <a:schemeClr val="dk1"/>
                </a:solidFill>
              </a:rPr>
              <a:t>patient medical information, and must be </a:t>
            </a:r>
            <a:br>
              <a:rPr lang="en" sz="1300">
                <a:solidFill>
                  <a:schemeClr val="dk1"/>
                </a:solidFill>
              </a:rPr>
            </a:br>
            <a:r>
              <a:rPr lang="en" sz="1300">
                <a:solidFill>
                  <a:schemeClr val="dk1"/>
                </a:solidFill>
              </a:rPr>
              <a:t>resolved immediately.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1" name="Shape 1691"/>
        <p:cNvGrpSpPr/>
        <p:nvPr/>
      </p:nvGrpSpPr>
      <p:grpSpPr>
        <a:xfrm>
          <a:off x="0" y="0"/>
          <a:ext cx="0" cy="0"/>
          <a:chOff x="0" y="0"/>
          <a:chExt cx="0" cy="0"/>
        </a:xfrm>
      </p:grpSpPr>
      <p:sp>
        <p:nvSpPr>
          <p:cNvPr id="1692" name="Google Shape;169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3" name="Google Shape;1693;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t>
            </a:r>
            <a:r>
              <a:rPr lang="en"/>
              <a:t>Mitigation: Example</a:t>
            </a:r>
            <a:endParaRPr/>
          </a:p>
        </p:txBody>
      </p:sp>
      <p:sp>
        <p:nvSpPr>
          <p:cNvPr id="1694" name="Google Shape;1694;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security controls should we suggest to LifeNotes?</a:t>
            </a:r>
            <a:endParaRPr/>
          </a:p>
        </p:txBody>
      </p:sp>
      <p:pic>
        <p:nvPicPr>
          <p:cNvPr id="1695" name="Google Shape;1695;p143"/>
          <p:cNvPicPr preferRelativeResize="0"/>
          <p:nvPr/>
        </p:nvPicPr>
        <p:blipFill>
          <a:blip r:embed="rId3">
            <a:alphaModFix/>
          </a:blip>
          <a:stretch>
            <a:fillRect/>
          </a:stretch>
        </p:blipFill>
        <p:spPr>
          <a:xfrm>
            <a:off x="4163346" y="107125"/>
            <a:ext cx="5149609" cy="5143500"/>
          </a:xfrm>
          <a:prstGeom prst="rect">
            <a:avLst/>
          </a:prstGeom>
          <a:noFill/>
          <a:ln>
            <a:noFill/>
          </a:ln>
        </p:spPr>
      </p:pic>
      <p:sp>
        <p:nvSpPr>
          <p:cNvPr id="1696" name="Google Shape;1696;p143"/>
          <p:cNvSpPr/>
          <p:nvPr/>
        </p:nvSpPr>
        <p:spPr>
          <a:xfrm>
            <a:off x="1363909" y="1300250"/>
            <a:ext cx="30423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Required control type</a:t>
            </a:r>
            <a:endParaRPr sz="1800">
              <a:latin typeface="Roboto"/>
              <a:ea typeface="Roboto"/>
              <a:cs typeface="Roboto"/>
              <a:sym typeface="Roboto"/>
            </a:endParaRPr>
          </a:p>
        </p:txBody>
      </p:sp>
      <p:sp>
        <p:nvSpPr>
          <p:cNvPr id="1697" name="Google Shape;1697;p143"/>
          <p:cNvSpPr/>
          <p:nvPr/>
        </p:nvSpPr>
        <p:spPr>
          <a:xfrm>
            <a:off x="1359900" y="2002545"/>
            <a:ext cx="30423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Required control strength</a:t>
            </a:r>
            <a:endParaRPr sz="1800">
              <a:latin typeface="Roboto"/>
              <a:ea typeface="Roboto"/>
              <a:cs typeface="Roboto"/>
              <a:sym typeface="Roboto"/>
            </a:endParaRPr>
          </a:p>
        </p:txBody>
      </p:sp>
      <p:sp>
        <p:nvSpPr>
          <p:cNvPr id="1698" name="Google Shape;1698;p143"/>
          <p:cNvSpPr/>
          <p:nvPr/>
        </p:nvSpPr>
        <p:spPr>
          <a:xfrm>
            <a:off x="1359900" y="2692856"/>
            <a:ext cx="30423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Control decisions</a:t>
            </a:r>
            <a:endParaRPr sz="1800">
              <a:latin typeface="Roboto"/>
              <a:ea typeface="Roboto"/>
              <a:cs typeface="Roboto"/>
              <a:sym typeface="Roboto"/>
            </a:endParaRPr>
          </a:p>
        </p:txBody>
      </p:sp>
      <p:sp>
        <p:nvSpPr>
          <p:cNvPr id="1699" name="Google Shape;1699;p143"/>
          <p:cNvSpPr/>
          <p:nvPr/>
        </p:nvSpPr>
        <p:spPr>
          <a:xfrm>
            <a:off x="1359900" y="3385578"/>
            <a:ext cx="30423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Cost of implementation</a:t>
            </a:r>
            <a:endParaRPr sz="1800">
              <a:latin typeface="Roboto"/>
              <a:ea typeface="Roboto"/>
              <a:cs typeface="Roboto"/>
              <a:sym typeface="Roboto"/>
            </a:endParaRPr>
          </a:p>
        </p:txBody>
      </p:sp>
      <p:sp>
        <p:nvSpPr>
          <p:cNvPr id="1700" name="Google Shape;1700;p143"/>
          <p:cNvSpPr/>
          <p:nvPr/>
        </p:nvSpPr>
        <p:spPr>
          <a:xfrm>
            <a:off x="1361903" y="4078300"/>
            <a:ext cx="30423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Time of implementation</a:t>
            </a:r>
            <a:endParaRPr sz="1800">
              <a:latin typeface="Roboto"/>
              <a:ea typeface="Roboto"/>
              <a:cs typeface="Roboto"/>
              <a:sym typeface="Roboto"/>
            </a:endParaRPr>
          </a:p>
        </p:txBody>
      </p:sp>
      <p:sp>
        <p:nvSpPr>
          <p:cNvPr id="1701" name="Google Shape;1701;p14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02" name="Google Shape;1702;p14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03" name="Google Shape;1703;p143"/>
          <p:cNvSpPr/>
          <p:nvPr/>
        </p:nvSpPr>
        <p:spPr>
          <a:xfrm>
            <a:off x="450683" y="20472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04" name="Google Shape;1704;p143"/>
          <p:cNvSpPr/>
          <p:nvPr/>
        </p:nvSpPr>
        <p:spPr>
          <a:xfrm flipH="1" rot="10800000">
            <a:off x="450683" y="23258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05" name="Google Shape;1705;p143"/>
          <p:cNvSpPr/>
          <p:nvPr/>
        </p:nvSpPr>
        <p:spPr>
          <a:xfrm>
            <a:off x="450683" y="27469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06" name="Google Shape;1706;p143"/>
          <p:cNvSpPr/>
          <p:nvPr/>
        </p:nvSpPr>
        <p:spPr>
          <a:xfrm flipH="1" rot="10800000">
            <a:off x="450683" y="30255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07" name="Google Shape;1707;p143"/>
          <p:cNvSpPr/>
          <p:nvPr/>
        </p:nvSpPr>
        <p:spPr>
          <a:xfrm>
            <a:off x="450683" y="34362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08" name="Google Shape;1708;p143"/>
          <p:cNvSpPr/>
          <p:nvPr/>
        </p:nvSpPr>
        <p:spPr>
          <a:xfrm flipH="1" rot="10800000">
            <a:off x="450683" y="37148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09" name="Google Shape;1709;p143"/>
          <p:cNvSpPr/>
          <p:nvPr/>
        </p:nvSpPr>
        <p:spPr>
          <a:xfrm>
            <a:off x="450683" y="41254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10" name="Google Shape;1710;p143"/>
          <p:cNvSpPr/>
          <p:nvPr/>
        </p:nvSpPr>
        <p:spPr>
          <a:xfrm flipH="1" rot="10800000">
            <a:off x="450683" y="44040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100"/>
              <a:t>A </a:t>
            </a:r>
            <a:r>
              <a:rPr b="1" lang="en" sz="3100">
                <a:highlight>
                  <a:srgbClr val="FFFF00"/>
                </a:highlight>
              </a:rPr>
              <a:t>vulnerability</a:t>
            </a:r>
            <a:r>
              <a:rPr lang="en" sz="3100"/>
              <a:t> is an aspect of a business that can be exploited to compromise a system’s CIA.</a:t>
            </a:r>
            <a:endParaRPr sz="3100"/>
          </a:p>
        </p:txBody>
      </p:sp>
      <p:sp>
        <p:nvSpPr>
          <p:cNvPr id="1098" name="Google Shape;109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9" name="Google Shape;109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6" name="Google Shape;1716;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1717" name="Google Shape;1717;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Since this problem must be fixed immediately, LifeNotes must implement a corrective control. It should also implement protective controls to prevent the issue from recurring. This can be accomplished with administrative or technical controls.</a:t>
            </a:r>
            <a:endParaRPr sz="1700"/>
          </a:p>
        </p:txBody>
      </p:sp>
      <p:pic>
        <p:nvPicPr>
          <p:cNvPr id="1718" name="Google Shape;1718;p144"/>
          <p:cNvPicPr preferRelativeResize="0"/>
          <p:nvPr/>
        </p:nvPicPr>
        <p:blipFill rotWithShape="1">
          <a:blip r:embed="rId3">
            <a:alphaModFix/>
          </a:blip>
          <a:srcRect b="14267" l="0" r="0" t="28478"/>
          <a:stretch/>
        </p:blipFill>
        <p:spPr>
          <a:xfrm>
            <a:off x="3936075" y="1765175"/>
            <a:ext cx="5149600" cy="2945000"/>
          </a:xfrm>
          <a:prstGeom prst="rect">
            <a:avLst/>
          </a:prstGeom>
          <a:noFill/>
          <a:ln>
            <a:noFill/>
          </a:ln>
        </p:spPr>
      </p:pic>
      <p:sp>
        <p:nvSpPr>
          <p:cNvPr id="1719" name="Google Shape;1719;p144"/>
          <p:cNvSpPr/>
          <p:nvPr/>
        </p:nvSpPr>
        <p:spPr>
          <a:xfrm>
            <a:off x="1222066" y="1756546"/>
            <a:ext cx="2645400" cy="5403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Required control type</a:t>
            </a:r>
            <a:endParaRPr sz="1600">
              <a:latin typeface="Roboto Medium"/>
              <a:ea typeface="Roboto Medium"/>
              <a:cs typeface="Roboto Medium"/>
              <a:sym typeface="Roboto Medium"/>
            </a:endParaRPr>
          </a:p>
        </p:txBody>
      </p:sp>
      <p:sp>
        <p:nvSpPr>
          <p:cNvPr id="1720" name="Google Shape;1720;p144"/>
          <p:cNvSpPr/>
          <p:nvPr/>
        </p:nvSpPr>
        <p:spPr>
          <a:xfrm>
            <a:off x="1218580" y="2367244"/>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strength</a:t>
            </a:r>
            <a:endParaRPr sz="1600">
              <a:latin typeface="Roboto"/>
              <a:ea typeface="Roboto"/>
              <a:cs typeface="Roboto"/>
              <a:sym typeface="Roboto"/>
            </a:endParaRPr>
          </a:p>
        </p:txBody>
      </p:sp>
      <p:sp>
        <p:nvSpPr>
          <p:cNvPr id="1721" name="Google Shape;1721;p144"/>
          <p:cNvSpPr/>
          <p:nvPr/>
        </p:nvSpPr>
        <p:spPr>
          <a:xfrm>
            <a:off x="1218580" y="2967520"/>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Control decisions</a:t>
            </a:r>
            <a:endParaRPr sz="1600">
              <a:latin typeface="Roboto"/>
              <a:ea typeface="Roboto"/>
              <a:cs typeface="Roboto"/>
              <a:sym typeface="Roboto"/>
            </a:endParaRPr>
          </a:p>
        </p:txBody>
      </p:sp>
      <p:sp>
        <p:nvSpPr>
          <p:cNvPr id="1722" name="Google Shape;1722;p144"/>
          <p:cNvSpPr/>
          <p:nvPr/>
        </p:nvSpPr>
        <p:spPr>
          <a:xfrm>
            <a:off x="1218580" y="3569893"/>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Cost of implementation</a:t>
            </a:r>
            <a:endParaRPr sz="1600">
              <a:latin typeface="Roboto"/>
              <a:ea typeface="Roboto"/>
              <a:cs typeface="Roboto"/>
              <a:sym typeface="Roboto"/>
            </a:endParaRPr>
          </a:p>
        </p:txBody>
      </p:sp>
      <p:sp>
        <p:nvSpPr>
          <p:cNvPr id="1723" name="Google Shape;1723;p144"/>
          <p:cNvSpPr/>
          <p:nvPr/>
        </p:nvSpPr>
        <p:spPr>
          <a:xfrm>
            <a:off x="1220322" y="417226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Time of implementation</a:t>
            </a:r>
            <a:endParaRPr sz="1600">
              <a:latin typeface="Roboto"/>
              <a:ea typeface="Roboto"/>
              <a:cs typeface="Roboto"/>
              <a:sym typeface="Roboto"/>
            </a:endParaRPr>
          </a:p>
        </p:txBody>
      </p:sp>
      <p:sp>
        <p:nvSpPr>
          <p:cNvPr id="1724" name="Google Shape;1724;p144"/>
          <p:cNvSpPr/>
          <p:nvPr/>
        </p:nvSpPr>
        <p:spPr>
          <a:xfrm>
            <a:off x="427949" y="1806765"/>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25" name="Google Shape;1725;p144"/>
          <p:cNvSpPr/>
          <p:nvPr/>
        </p:nvSpPr>
        <p:spPr>
          <a:xfrm flipH="1" rot="10800000">
            <a:off x="427949" y="204902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26" name="Google Shape;1726;p144"/>
          <p:cNvSpPr/>
          <p:nvPr/>
        </p:nvSpPr>
        <p:spPr>
          <a:xfrm>
            <a:off x="427949" y="240611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27" name="Google Shape;1727;p144"/>
          <p:cNvSpPr/>
          <p:nvPr/>
        </p:nvSpPr>
        <p:spPr>
          <a:xfrm flipH="1" rot="10800000">
            <a:off x="427949" y="264838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28" name="Google Shape;1728;p144"/>
          <p:cNvSpPr/>
          <p:nvPr/>
        </p:nvSpPr>
        <p:spPr>
          <a:xfrm>
            <a:off x="427949" y="3014559"/>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29" name="Google Shape;1729;p144"/>
          <p:cNvSpPr/>
          <p:nvPr/>
        </p:nvSpPr>
        <p:spPr>
          <a:xfrm flipH="1" rot="10800000">
            <a:off x="427949" y="325682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30" name="Google Shape;1730;p144"/>
          <p:cNvSpPr/>
          <p:nvPr/>
        </p:nvSpPr>
        <p:spPr>
          <a:xfrm>
            <a:off x="427949" y="3613934"/>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31" name="Google Shape;1731;p144"/>
          <p:cNvSpPr/>
          <p:nvPr/>
        </p:nvSpPr>
        <p:spPr>
          <a:xfrm flipH="1" rot="10800000">
            <a:off x="427949" y="385619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32" name="Google Shape;1732;p144"/>
          <p:cNvSpPr/>
          <p:nvPr/>
        </p:nvSpPr>
        <p:spPr>
          <a:xfrm>
            <a:off x="427949" y="421328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33" name="Google Shape;1733;p144"/>
          <p:cNvSpPr/>
          <p:nvPr/>
        </p:nvSpPr>
        <p:spPr>
          <a:xfrm flipH="1" rot="10800000">
            <a:off x="427949" y="4455551"/>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34" name="Google Shape;1734;p144"/>
          <p:cNvSpPr/>
          <p:nvPr/>
        </p:nvSpPr>
        <p:spPr>
          <a:xfrm>
            <a:off x="276375" y="2365075"/>
            <a:ext cx="3659700" cy="24612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8" name="Shape 1738"/>
        <p:cNvGrpSpPr/>
        <p:nvPr/>
      </p:nvGrpSpPr>
      <p:grpSpPr>
        <a:xfrm>
          <a:off x="0" y="0"/>
          <a:ext cx="0" cy="0"/>
          <a:chOff x="0" y="0"/>
          <a:chExt cx="0" cy="0"/>
        </a:xfrm>
      </p:grpSpPr>
      <p:sp>
        <p:nvSpPr>
          <p:cNvPr id="1739" name="Google Shape;1739;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0" name="Google Shape;1740;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1741" name="Google Shape;1741;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corrective control must completely resolve the issue, since the bug means LifeNotes is in violation of the law. The protective control(s) must completely prevent this issue from recurring, for the same reason.</a:t>
            </a:r>
            <a:endParaRPr/>
          </a:p>
        </p:txBody>
      </p:sp>
      <p:pic>
        <p:nvPicPr>
          <p:cNvPr id="1742" name="Google Shape;1742;p145"/>
          <p:cNvPicPr preferRelativeResize="0"/>
          <p:nvPr/>
        </p:nvPicPr>
        <p:blipFill rotWithShape="1">
          <a:blip r:embed="rId3">
            <a:alphaModFix/>
          </a:blip>
          <a:srcRect b="14267" l="0" r="0" t="28478"/>
          <a:stretch/>
        </p:blipFill>
        <p:spPr>
          <a:xfrm>
            <a:off x="3936075" y="1765175"/>
            <a:ext cx="5149600" cy="2945000"/>
          </a:xfrm>
          <a:prstGeom prst="rect">
            <a:avLst/>
          </a:prstGeom>
          <a:noFill/>
          <a:ln>
            <a:noFill/>
          </a:ln>
        </p:spPr>
      </p:pic>
      <p:sp>
        <p:nvSpPr>
          <p:cNvPr id="1743" name="Google Shape;1743;p145"/>
          <p:cNvSpPr/>
          <p:nvPr/>
        </p:nvSpPr>
        <p:spPr>
          <a:xfrm>
            <a:off x="1222066" y="175654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type</a:t>
            </a:r>
            <a:endParaRPr sz="1600">
              <a:latin typeface="Roboto"/>
              <a:ea typeface="Roboto"/>
              <a:cs typeface="Roboto"/>
              <a:sym typeface="Roboto"/>
            </a:endParaRPr>
          </a:p>
        </p:txBody>
      </p:sp>
      <p:sp>
        <p:nvSpPr>
          <p:cNvPr id="1744" name="Google Shape;1744;p145"/>
          <p:cNvSpPr/>
          <p:nvPr/>
        </p:nvSpPr>
        <p:spPr>
          <a:xfrm>
            <a:off x="1218580" y="2367244"/>
            <a:ext cx="2645400" cy="5403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Required control strength</a:t>
            </a:r>
            <a:endParaRPr sz="1600">
              <a:latin typeface="Roboto Medium"/>
              <a:ea typeface="Roboto Medium"/>
              <a:cs typeface="Roboto Medium"/>
              <a:sym typeface="Roboto Medium"/>
            </a:endParaRPr>
          </a:p>
        </p:txBody>
      </p:sp>
      <p:sp>
        <p:nvSpPr>
          <p:cNvPr id="1745" name="Google Shape;1745;p145"/>
          <p:cNvSpPr/>
          <p:nvPr/>
        </p:nvSpPr>
        <p:spPr>
          <a:xfrm>
            <a:off x="1218580" y="2967520"/>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Control decisions</a:t>
            </a:r>
            <a:endParaRPr sz="1600">
              <a:latin typeface="Roboto"/>
              <a:ea typeface="Roboto"/>
              <a:cs typeface="Roboto"/>
              <a:sym typeface="Roboto"/>
            </a:endParaRPr>
          </a:p>
        </p:txBody>
      </p:sp>
      <p:sp>
        <p:nvSpPr>
          <p:cNvPr id="1746" name="Google Shape;1746;p145"/>
          <p:cNvSpPr/>
          <p:nvPr/>
        </p:nvSpPr>
        <p:spPr>
          <a:xfrm>
            <a:off x="1218580" y="3569893"/>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Cost of implementation</a:t>
            </a:r>
            <a:endParaRPr sz="1600">
              <a:latin typeface="Roboto"/>
              <a:ea typeface="Roboto"/>
              <a:cs typeface="Roboto"/>
              <a:sym typeface="Roboto"/>
            </a:endParaRPr>
          </a:p>
        </p:txBody>
      </p:sp>
      <p:sp>
        <p:nvSpPr>
          <p:cNvPr id="1747" name="Google Shape;1747;p145"/>
          <p:cNvSpPr/>
          <p:nvPr/>
        </p:nvSpPr>
        <p:spPr>
          <a:xfrm>
            <a:off x="1220322" y="417226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Time of implementation</a:t>
            </a:r>
            <a:endParaRPr sz="1600">
              <a:latin typeface="Roboto"/>
              <a:ea typeface="Roboto"/>
              <a:cs typeface="Roboto"/>
              <a:sym typeface="Roboto"/>
            </a:endParaRPr>
          </a:p>
        </p:txBody>
      </p:sp>
      <p:sp>
        <p:nvSpPr>
          <p:cNvPr id="1748" name="Google Shape;1748;p145"/>
          <p:cNvSpPr/>
          <p:nvPr/>
        </p:nvSpPr>
        <p:spPr>
          <a:xfrm>
            <a:off x="427949" y="1806765"/>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49" name="Google Shape;1749;p145"/>
          <p:cNvSpPr/>
          <p:nvPr/>
        </p:nvSpPr>
        <p:spPr>
          <a:xfrm flipH="1" rot="10800000">
            <a:off x="427949" y="204902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50" name="Google Shape;1750;p145"/>
          <p:cNvSpPr/>
          <p:nvPr/>
        </p:nvSpPr>
        <p:spPr>
          <a:xfrm>
            <a:off x="427949" y="240611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51" name="Google Shape;1751;p145"/>
          <p:cNvSpPr/>
          <p:nvPr/>
        </p:nvSpPr>
        <p:spPr>
          <a:xfrm flipH="1" rot="10800000">
            <a:off x="427949" y="264838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52" name="Google Shape;1752;p145"/>
          <p:cNvSpPr/>
          <p:nvPr/>
        </p:nvSpPr>
        <p:spPr>
          <a:xfrm>
            <a:off x="427949" y="3014559"/>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53" name="Google Shape;1753;p145"/>
          <p:cNvSpPr/>
          <p:nvPr/>
        </p:nvSpPr>
        <p:spPr>
          <a:xfrm flipH="1" rot="10800000">
            <a:off x="427949" y="325682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54" name="Google Shape;1754;p145"/>
          <p:cNvSpPr/>
          <p:nvPr/>
        </p:nvSpPr>
        <p:spPr>
          <a:xfrm>
            <a:off x="427949" y="3613934"/>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55" name="Google Shape;1755;p145"/>
          <p:cNvSpPr/>
          <p:nvPr/>
        </p:nvSpPr>
        <p:spPr>
          <a:xfrm flipH="1" rot="10800000">
            <a:off x="427949" y="385619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56" name="Google Shape;1756;p145"/>
          <p:cNvSpPr/>
          <p:nvPr/>
        </p:nvSpPr>
        <p:spPr>
          <a:xfrm>
            <a:off x="427949" y="421328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57" name="Google Shape;1757;p145"/>
          <p:cNvSpPr/>
          <p:nvPr/>
        </p:nvSpPr>
        <p:spPr>
          <a:xfrm flipH="1" rot="10800000">
            <a:off x="427949" y="4455551"/>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58" name="Google Shape;1758;p145"/>
          <p:cNvSpPr/>
          <p:nvPr/>
        </p:nvSpPr>
        <p:spPr>
          <a:xfrm>
            <a:off x="276375" y="2907550"/>
            <a:ext cx="3659700" cy="18780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5"/>
          <p:cNvSpPr/>
          <p:nvPr/>
        </p:nvSpPr>
        <p:spPr>
          <a:xfrm>
            <a:off x="276375" y="1675250"/>
            <a:ext cx="3659700" cy="6216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3" name="Shape 1763"/>
        <p:cNvGrpSpPr/>
        <p:nvPr/>
      </p:nvGrpSpPr>
      <p:grpSpPr>
        <a:xfrm>
          <a:off x="0" y="0"/>
          <a:ext cx="0" cy="0"/>
          <a:chOff x="0" y="0"/>
          <a:chExt cx="0" cy="0"/>
        </a:xfrm>
      </p:grpSpPr>
      <p:sp>
        <p:nvSpPr>
          <p:cNvPr id="1764" name="Google Shape;176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5" name="Google Shape;1765;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1766" name="Google Shape;1766;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corrective control must completely resolve the issue, since the bug means LifeNotes is in violation of the law. The protective control(s) must completely prevent this issue from recurring, for the same reason.</a:t>
            </a:r>
            <a:endParaRPr/>
          </a:p>
        </p:txBody>
      </p:sp>
      <p:sp>
        <p:nvSpPr>
          <p:cNvPr id="1767" name="Google Shape;1767;p146"/>
          <p:cNvSpPr/>
          <p:nvPr/>
        </p:nvSpPr>
        <p:spPr>
          <a:xfrm>
            <a:off x="1222066" y="175654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type</a:t>
            </a:r>
            <a:endParaRPr sz="1600">
              <a:latin typeface="Roboto"/>
              <a:ea typeface="Roboto"/>
              <a:cs typeface="Roboto"/>
              <a:sym typeface="Roboto"/>
            </a:endParaRPr>
          </a:p>
        </p:txBody>
      </p:sp>
      <p:sp>
        <p:nvSpPr>
          <p:cNvPr id="1768" name="Google Shape;1768;p146"/>
          <p:cNvSpPr/>
          <p:nvPr/>
        </p:nvSpPr>
        <p:spPr>
          <a:xfrm>
            <a:off x="1218580" y="2367244"/>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strength</a:t>
            </a:r>
            <a:endParaRPr sz="1600">
              <a:latin typeface="Roboto"/>
              <a:ea typeface="Roboto"/>
              <a:cs typeface="Roboto"/>
              <a:sym typeface="Roboto"/>
            </a:endParaRPr>
          </a:p>
        </p:txBody>
      </p:sp>
      <p:sp>
        <p:nvSpPr>
          <p:cNvPr id="1769" name="Google Shape;1769;p146"/>
          <p:cNvSpPr/>
          <p:nvPr/>
        </p:nvSpPr>
        <p:spPr>
          <a:xfrm>
            <a:off x="1218580" y="2967520"/>
            <a:ext cx="2645400" cy="5403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Control decisions</a:t>
            </a:r>
            <a:endParaRPr sz="1600">
              <a:latin typeface="Roboto Medium"/>
              <a:ea typeface="Roboto Medium"/>
              <a:cs typeface="Roboto Medium"/>
              <a:sym typeface="Roboto Medium"/>
            </a:endParaRPr>
          </a:p>
        </p:txBody>
      </p:sp>
      <p:sp>
        <p:nvSpPr>
          <p:cNvPr id="1770" name="Google Shape;1770;p146"/>
          <p:cNvSpPr/>
          <p:nvPr/>
        </p:nvSpPr>
        <p:spPr>
          <a:xfrm>
            <a:off x="1218580" y="3569893"/>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Cost of implementation</a:t>
            </a:r>
            <a:endParaRPr sz="1600">
              <a:latin typeface="Roboto"/>
              <a:ea typeface="Roboto"/>
              <a:cs typeface="Roboto"/>
              <a:sym typeface="Roboto"/>
            </a:endParaRPr>
          </a:p>
        </p:txBody>
      </p:sp>
      <p:sp>
        <p:nvSpPr>
          <p:cNvPr id="1771" name="Google Shape;1771;p146"/>
          <p:cNvSpPr/>
          <p:nvPr/>
        </p:nvSpPr>
        <p:spPr>
          <a:xfrm>
            <a:off x="1220322" y="417226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Time of implementation</a:t>
            </a:r>
            <a:endParaRPr sz="1600">
              <a:latin typeface="Roboto"/>
              <a:ea typeface="Roboto"/>
              <a:cs typeface="Roboto"/>
              <a:sym typeface="Roboto"/>
            </a:endParaRPr>
          </a:p>
        </p:txBody>
      </p:sp>
      <p:sp>
        <p:nvSpPr>
          <p:cNvPr id="1772" name="Google Shape;1772;p146"/>
          <p:cNvSpPr/>
          <p:nvPr/>
        </p:nvSpPr>
        <p:spPr>
          <a:xfrm>
            <a:off x="427949" y="1806765"/>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73" name="Google Shape;1773;p146"/>
          <p:cNvSpPr/>
          <p:nvPr/>
        </p:nvSpPr>
        <p:spPr>
          <a:xfrm flipH="1" rot="10800000">
            <a:off x="427949" y="204902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74" name="Google Shape;1774;p146"/>
          <p:cNvSpPr/>
          <p:nvPr/>
        </p:nvSpPr>
        <p:spPr>
          <a:xfrm>
            <a:off x="427949" y="240611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75" name="Google Shape;1775;p146"/>
          <p:cNvSpPr/>
          <p:nvPr/>
        </p:nvSpPr>
        <p:spPr>
          <a:xfrm flipH="1" rot="10800000">
            <a:off x="427949" y="264838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76" name="Google Shape;1776;p146"/>
          <p:cNvSpPr/>
          <p:nvPr/>
        </p:nvSpPr>
        <p:spPr>
          <a:xfrm>
            <a:off x="427949" y="3014559"/>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77" name="Google Shape;1777;p146"/>
          <p:cNvSpPr/>
          <p:nvPr/>
        </p:nvSpPr>
        <p:spPr>
          <a:xfrm flipH="1" rot="10800000">
            <a:off x="427949" y="325682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78" name="Google Shape;1778;p146"/>
          <p:cNvSpPr/>
          <p:nvPr/>
        </p:nvSpPr>
        <p:spPr>
          <a:xfrm>
            <a:off x="427949" y="3613934"/>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79" name="Google Shape;1779;p146"/>
          <p:cNvSpPr/>
          <p:nvPr/>
        </p:nvSpPr>
        <p:spPr>
          <a:xfrm flipH="1" rot="10800000">
            <a:off x="427949" y="385619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80" name="Google Shape;1780;p146"/>
          <p:cNvSpPr/>
          <p:nvPr/>
        </p:nvSpPr>
        <p:spPr>
          <a:xfrm>
            <a:off x="427949" y="421328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81" name="Google Shape;1781;p146"/>
          <p:cNvSpPr/>
          <p:nvPr/>
        </p:nvSpPr>
        <p:spPr>
          <a:xfrm flipH="1" rot="10800000">
            <a:off x="427949" y="4455551"/>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82" name="Google Shape;1782;p146"/>
          <p:cNvSpPr/>
          <p:nvPr/>
        </p:nvSpPr>
        <p:spPr>
          <a:xfrm>
            <a:off x="276375" y="3507825"/>
            <a:ext cx="3659700" cy="12912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6"/>
          <p:cNvSpPr/>
          <p:nvPr/>
        </p:nvSpPr>
        <p:spPr>
          <a:xfrm>
            <a:off x="276375" y="1675250"/>
            <a:ext cx="3659700" cy="12324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6"/>
          <p:cNvSpPr/>
          <p:nvPr/>
        </p:nvSpPr>
        <p:spPr>
          <a:xfrm>
            <a:off x="4550000" y="1784800"/>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sp>
        <p:nvSpPr>
          <p:cNvPr id="1785" name="Google Shape;1785;p146"/>
          <p:cNvSpPr/>
          <p:nvPr/>
        </p:nvSpPr>
        <p:spPr>
          <a:xfrm>
            <a:off x="4550000" y="3798653"/>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cxnSp>
        <p:nvCxnSpPr>
          <p:cNvPr id="1786" name="Google Shape;1786;p146"/>
          <p:cNvCxnSpPr>
            <a:stCxn id="1769" idx="3"/>
            <a:endCxn id="1784" idx="1"/>
          </p:cNvCxnSpPr>
          <p:nvPr/>
        </p:nvCxnSpPr>
        <p:spPr>
          <a:xfrm flipH="1" rot="10800000">
            <a:off x="3863980" y="2230870"/>
            <a:ext cx="686100" cy="10068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787" name="Google Shape;1787;p146"/>
          <p:cNvCxnSpPr>
            <a:stCxn id="1769" idx="3"/>
            <a:endCxn id="1785" idx="1"/>
          </p:cNvCxnSpPr>
          <p:nvPr/>
        </p:nvCxnSpPr>
        <p:spPr>
          <a:xfrm>
            <a:off x="3863980" y="3237670"/>
            <a:ext cx="686100" cy="10068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788" name="Google Shape;1788;p146"/>
          <p:cNvCxnSpPr>
            <a:endCxn id="1789" idx="1"/>
          </p:cNvCxnSpPr>
          <p:nvPr/>
        </p:nvCxnSpPr>
        <p:spPr>
          <a:xfrm>
            <a:off x="4205300" y="3237676"/>
            <a:ext cx="344700" cy="0"/>
          </a:xfrm>
          <a:prstGeom prst="straightConnector1">
            <a:avLst/>
          </a:prstGeom>
          <a:noFill/>
          <a:ln cap="flat" cmpd="sng" w="9525">
            <a:solidFill>
              <a:schemeClr val="dk2"/>
            </a:solidFill>
            <a:prstDash val="solid"/>
            <a:round/>
            <a:headEnd len="med" w="med" type="none"/>
            <a:tailEnd len="med" w="med" type="none"/>
          </a:ln>
        </p:spPr>
      </p:cxnSp>
      <p:sp>
        <p:nvSpPr>
          <p:cNvPr id="1789" name="Google Shape;1789;p146"/>
          <p:cNvSpPr/>
          <p:nvPr/>
        </p:nvSpPr>
        <p:spPr>
          <a:xfrm>
            <a:off x="4550000" y="2791726"/>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sp>
        <p:nvSpPr>
          <p:cNvPr id="1790" name="Google Shape;1790;p146"/>
          <p:cNvSpPr/>
          <p:nvPr/>
        </p:nvSpPr>
        <p:spPr>
          <a:xfrm flipH="1" rot="-5400000">
            <a:off x="4740650" y="1592350"/>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6"/>
          <p:cNvSpPr txBox="1"/>
          <p:nvPr/>
        </p:nvSpPr>
        <p:spPr>
          <a:xfrm>
            <a:off x="4550075" y="1891300"/>
            <a:ext cx="1275000" cy="6771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Corrective control</a:t>
            </a:r>
            <a:endParaRPr/>
          </a:p>
        </p:txBody>
      </p:sp>
      <p:sp>
        <p:nvSpPr>
          <p:cNvPr id="1792" name="Google Shape;1792;p146"/>
          <p:cNvSpPr/>
          <p:nvPr/>
        </p:nvSpPr>
        <p:spPr>
          <a:xfrm flipH="1" rot="-5400000">
            <a:off x="4740650" y="2600175"/>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6"/>
          <p:cNvSpPr txBox="1"/>
          <p:nvPr/>
        </p:nvSpPr>
        <p:spPr>
          <a:xfrm>
            <a:off x="4421650" y="2914425"/>
            <a:ext cx="1642500" cy="6465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Administrative </a:t>
            </a:r>
            <a:r>
              <a:rPr lang="en" sz="1500">
                <a:solidFill>
                  <a:schemeClr val="dk1"/>
                </a:solidFill>
                <a:latin typeface="Roboto Medium"/>
                <a:ea typeface="Roboto Medium"/>
                <a:cs typeface="Roboto Medium"/>
                <a:sym typeface="Roboto Medium"/>
              </a:rPr>
              <a:t>control</a:t>
            </a:r>
            <a:endParaRPr sz="1300"/>
          </a:p>
        </p:txBody>
      </p:sp>
      <p:sp>
        <p:nvSpPr>
          <p:cNvPr id="1794" name="Google Shape;1794;p146"/>
          <p:cNvSpPr/>
          <p:nvPr/>
        </p:nvSpPr>
        <p:spPr>
          <a:xfrm flipH="1" rot="-5400000">
            <a:off x="4740650" y="3608000"/>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6"/>
          <p:cNvSpPr txBox="1"/>
          <p:nvPr/>
        </p:nvSpPr>
        <p:spPr>
          <a:xfrm>
            <a:off x="4550075" y="3906950"/>
            <a:ext cx="1275000" cy="6771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Technical </a:t>
            </a:r>
            <a:r>
              <a:rPr lang="en" sz="1600">
                <a:solidFill>
                  <a:schemeClr val="dk1"/>
                </a:solidFill>
                <a:latin typeface="Roboto Medium"/>
                <a:ea typeface="Roboto Medium"/>
                <a:cs typeface="Roboto Medium"/>
                <a:sym typeface="Roboto Medium"/>
              </a:rPr>
              <a:t>control</a:t>
            </a:r>
            <a:endParaRPr/>
          </a:p>
        </p:txBody>
      </p:sp>
      <p:sp>
        <p:nvSpPr>
          <p:cNvPr id="1796" name="Google Shape;1796;p146"/>
          <p:cNvSpPr txBox="1"/>
          <p:nvPr/>
        </p:nvSpPr>
        <p:spPr>
          <a:xfrm>
            <a:off x="5995600" y="1985175"/>
            <a:ext cx="23331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Redeploy the older version of the application, which did not have this issue.</a:t>
            </a:r>
            <a:endParaRPr sz="1200">
              <a:latin typeface="Roboto"/>
              <a:ea typeface="Roboto"/>
              <a:cs typeface="Roboto"/>
              <a:sym typeface="Roboto"/>
            </a:endParaRPr>
          </a:p>
        </p:txBody>
      </p:sp>
      <p:sp>
        <p:nvSpPr>
          <p:cNvPr id="1797" name="Google Shape;1797;p146"/>
          <p:cNvSpPr txBox="1"/>
          <p:nvPr/>
        </p:nvSpPr>
        <p:spPr>
          <a:xfrm>
            <a:off x="5995600" y="2872000"/>
            <a:ext cx="26946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Change the way doctors and hospitals communicate data, requiring clients to change their processes and LifeNotes to change how its application works.</a:t>
            </a:r>
            <a:endParaRPr sz="1200">
              <a:latin typeface="Roboto"/>
              <a:ea typeface="Roboto"/>
              <a:cs typeface="Roboto"/>
              <a:sym typeface="Roboto"/>
            </a:endParaRPr>
          </a:p>
        </p:txBody>
      </p:sp>
      <p:sp>
        <p:nvSpPr>
          <p:cNvPr id="1798" name="Google Shape;1798;p146"/>
          <p:cNvSpPr txBox="1"/>
          <p:nvPr/>
        </p:nvSpPr>
        <p:spPr>
          <a:xfrm>
            <a:off x="5995600" y="3881600"/>
            <a:ext cx="25236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Implement two-factor authentication, requiring an engineering team to implement a new feature and doctors to learn a new workflow.</a:t>
            </a:r>
            <a:endParaRPr sz="12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02" name="Shape 1802"/>
        <p:cNvGrpSpPr/>
        <p:nvPr/>
      </p:nvGrpSpPr>
      <p:grpSpPr>
        <a:xfrm>
          <a:off x="0" y="0"/>
          <a:ext cx="0" cy="0"/>
          <a:chOff x="0" y="0"/>
          <a:chExt cx="0" cy="0"/>
        </a:xfrm>
      </p:grpSpPr>
      <p:sp>
        <p:nvSpPr>
          <p:cNvPr id="1803" name="Google Shape;1803;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4" name="Google Shape;1804;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1805" name="Google Shape;1805;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LifeNotes can implement the following example controls:</a:t>
            </a:r>
            <a:endParaRPr/>
          </a:p>
        </p:txBody>
      </p:sp>
      <p:sp>
        <p:nvSpPr>
          <p:cNvPr id="1806" name="Google Shape;1806;p147"/>
          <p:cNvSpPr/>
          <p:nvPr/>
        </p:nvSpPr>
        <p:spPr>
          <a:xfrm>
            <a:off x="1222066" y="175654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type</a:t>
            </a:r>
            <a:endParaRPr sz="1600">
              <a:latin typeface="Roboto"/>
              <a:ea typeface="Roboto"/>
              <a:cs typeface="Roboto"/>
              <a:sym typeface="Roboto"/>
            </a:endParaRPr>
          </a:p>
        </p:txBody>
      </p:sp>
      <p:sp>
        <p:nvSpPr>
          <p:cNvPr id="1807" name="Google Shape;1807;p147"/>
          <p:cNvSpPr/>
          <p:nvPr/>
        </p:nvSpPr>
        <p:spPr>
          <a:xfrm>
            <a:off x="1218580" y="2367244"/>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strength</a:t>
            </a:r>
            <a:endParaRPr sz="1600">
              <a:latin typeface="Roboto"/>
              <a:ea typeface="Roboto"/>
              <a:cs typeface="Roboto"/>
              <a:sym typeface="Roboto"/>
            </a:endParaRPr>
          </a:p>
        </p:txBody>
      </p:sp>
      <p:sp>
        <p:nvSpPr>
          <p:cNvPr id="1808" name="Google Shape;1808;p147"/>
          <p:cNvSpPr/>
          <p:nvPr/>
        </p:nvSpPr>
        <p:spPr>
          <a:xfrm>
            <a:off x="1218580" y="2967520"/>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Control decisions</a:t>
            </a:r>
            <a:endParaRPr sz="1600">
              <a:latin typeface="Roboto"/>
              <a:ea typeface="Roboto"/>
              <a:cs typeface="Roboto"/>
              <a:sym typeface="Roboto"/>
            </a:endParaRPr>
          </a:p>
        </p:txBody>
      </p:sp>
      <p:sp>
        <p:nvSpPr>
          <p:cNvPr id="1809" name="Google Shape;1809;p147"/>
          <p:cNvSpPr/>
          <p:nvPr/>
        </p:nvSpPr>
        <p:spPr>
          <a:xfrm>
            <a:off x="1218580" y="3569893"/>
            <a:ext cx="2645400" cy="5403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Cost of implementation</a:t>
            </a:r>
            <a:endParaRPr sz="1600">
              <a:latin typeface="Roboto Medium"/>
              <a:ea typeface="Roboto Medium"/>
              <a:cs typeface="Roboto Medium"/>
              <a:sym typeface="Roboto Medium"/>
            </a:endParaRPr>
          </a:p>
        </p:txBody>
      </p:sp>
      <p:sp>
        <p:nvSpPr>
          <p:cNvPr id="1810" name="Google Shape;1810;p147"/>
          <p:cNvSpPr/>
          <p:nvPr/>
        </p:nvSpPr>
        <p:spPr>
          <a:xfrm>
            <a:off x="1220322" y="417226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Time of implementation</a:t>
            </a:r>
            <a:endParaRPr sz="1600">
              <a:latin typeface="Roboto"/>
              <a:ea typeface="Roboto"/>
              <a:cs typeface="Roboto"/>
              <a:sym typeface="Roboto"/>
            </a:endParaRPr>
          </a:p>
        </p:txBody>
      </p:sp>
      <p:sp>
        <p:nvSpPr>
          <p:cNvPr id="1811" name="Google Shape;1811;p147"/>
          <p:cNvSpPr/>
          <p:nvPr/>
        </p:nvSpPr>
        <p:spPr>
          <a:xfrm>
            <a:off x="427949" y="1806765"/>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12" name="Google Shape;1812;p147"/>
          <p:cNvSpPr/>
          <p:nvPr/>
        </p:nvSpPr>
        <p:spPr>
          <a:xfrm flipH="1" rot="10800000">
            <a:off x="427949" y="204902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13" name="Google Shape;1813;p147"/>
          <p:cNvSpPr/>
          <p:nvPr/>
        </p:nvSpPr>
        <p:spPr>
          <a:xfrm>
            <a:off x="427949" y="240611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14" name="Google Shape;1814;p147"/>
          <p:cNvSpPr/>
          <p:nvPr/>
        </p:nvSpPr>
        <p:spPr>
          <a:xfrm flipH="1" rot="10800000">
            <a:off x="427949" y="264838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15" name="Google Shape;1815;p147"/>
          <p:cNvSpPr/>
          <p:nvPr/>
        </p:nvSpPr>
        <p:spPr>
          <a:xfrm>
            <a:off x="427949" y="3014559"/>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16" name="Google Shape;1816;p147"/>
          <p:cNvSpPr/>
          <p:nvPr/>
        </p:nvSpPr>
        <p:spPr>
          <a:xfrm flipH="1" rot="10800000">
            <a:off x="427949" y="325682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17" name="Google Shape;1817;p147"/>
          <p:cNvSpPr/>
          <p:nvPr/>
        </p:nvSpPr>
        <p:spPr>
          <a:xfrm>
            <a:off x="427949" y="3613934"/>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18" name="Google Shape;1818;p147"/>
          <p:cNvSpPr/>
          <p:nvPr/>
        </p:nvSpPr>
        <p:spPr>
          <a:xfrm flipH="1" rot="10800000">
            <a:off x="427949" y="385619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19" name="Google Shape;1819;p147"/>
          <p:cNvSpPr/>
          <p:nvPr/>
        </p:nvSpPr>
        <p:spPr>
          <a:xfrm>
            <a:off x="427949" y="421328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20" name="Google Shape;1820;p147"/>
          <p:cNvSpPr/>
          <p:nvPr/>
        </p:nvSpPr>
        <p:spPr>
          <a:xfrm flipH="1" rot="10800000">
            <a:off x="427949" y="4455551"/>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21" name="Google Shape;1821;p147"/>
          <p:cNvSpPr/>
          <p:nvPr/>
        </p:nvSpPr>
        <p:spPr>
          <a:xfrm>
            <a:off x="276375" y="4121625"/>
            <a:ext cx="3659700" cy="6771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7"/>
          <p:cNvSpPr/>
          <p:nvPr/>
        </p:nvSpPr>
        <p:spPr>
          <a:xfrm>
            <a:off x="276375" y="1675250"/>
            <a:ext cx="3659700" cy="18327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7"/>
          <p:cNvSpPr/>
          <p:nvPr/>
        </p:nvSpPr>
        <p:spPr>
          <a:xfrm>
            <a:off x="4550000" y="1784800"/>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sp>
        <p:nvSpPr>
          <p:cNvPr id="1824" name="Google Shape;1824;p147"/>
          <p:cNvSpPr/>
          <p:nvPr/>
        </p:nvSpPr>
        <p:spPr>
          <a:xfrm>
            <a:off x="4550000" y="3798653"/>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cxnSp>
        <p:nvCxnSpPr>
          <p:cNvPr id="1825" name="Google Shape;1825;p147"/>
          <p:cNvCxnSpPr>
            <a:stCxn id="1808" idx="3"/>
            <a:endCxn id="1823" idx="1"/>
          </p:cNvCxnSpPr>
          <p:nvPr/>
        </p:nvCxnSpPr>
        <p:spPr>
          <a:xfrm flipH="1" rot="10800000">
            <a:off x="3863980" y="2230870"/>
            <a:ext cx="686100" cy="10068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826" name="Google Shape;1826;p147"/>
          <p:cNvCxnSpPr>
            <a:stCxn id="1808" idx="3"/>
            <a:endCxn id="1824" idx="1"/>
          </p:cNvCxnSpPr>
          <p:nvPr/>
        </p:nvCxnSpPr>
        <p:spPr>
          <a:xfrm>
            <a:off x="3863980" y="3237670"/>
            <a:ext cx="686100" cy="10068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827" name="Google Shape;1827;p147"/>
          <p:cNvCxnSpPr>
            <a:endCxn id="1828" idx="1"/>
          </p:cNvCxnSpPr>
          <p:nvPr/>
        </p:nvCxnSpPr>
        <p:spPr>
          <a:xfrm>
            <a:off x="4205300" y="3237676"/>
            <a:ext cx="344700" cy="0"/>
          </a:xfrm>
          <a:prstGeom prst="straightConnector1">
            <a:avLst/>
          </a:prstGeom>
          <a:noFill/>
          <a:ln cap="flat" cmpd="sng" w="9525">
            <a:solidFill>
              <a:schemeClr val="dk2"/>
            </a:solidFill>
            <a:prstDash val="solid"/>
            <a:round/>
            <a:headEnd len="med" w="med" type="none"/>
            <a:tailEnd len="med" w="med" type="none"/>
          </a:ln>
        </p:spPr>
      </p:cxnSp>
      <p:sp>
        <p:nvSpPr>
          <p:cNvPr id="1828" name="Google Shape;1828;p147"/>
          <p:cNvSpPr/>
          <p:nvPr/>
        </p:nvSpPr>
        <p:spPr>
          <a:xfrm>
            <a:off x="4550000" y="2791726"/>
            <a:ext cx="4258500" cy="891900"/>
          </a:xfrm>
          <a:prstGeom prst="roundRect">
            <a:avLst>
              <a:gd fmla="val 16667" name="adj"/>
            </a:avLst>
          </a:prstGeom>
          <a:noFill/>
          <a:ln cap="flat" cmpd="sng" w="38100">
            <a:solidFill>
              <a:srgbClr val="FECF48"/>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sp>
        <p:nvSpPr>
          <p:cNvPr id="1829" name="Google Shape;1829;p147"/>
          <p:cNvSpPr/>
          <p:nvPr/>
        </p:nvSpPr>
        <p:spPr>
          <a:xfrm flipH="1" rot="-5400000">
            <a:off x="4740650" y="1592350"/>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7"/>
          <p:cNvSpPr txBox="1"/>
          <p:nvPr/>
        </p:nvSpPr>
        <p:spPr>
          <a:xfrm>
            <a:off x="4550075" y="2004775"/>
            <a:ext cx="1275000" cy="4311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Low cost</a:t>
            </a:r>
            <a:endParaRPr/>
          </a:p>
        </p:txBody>
      </p:sp>
      <p:sp>
        <p:nvSpPr>
          <p:cNvPr id="1831" name="Google Shape;1831;p147"/>
          <p:cNvSpPr/>
          <p:nvPr/>
        </p:nvSpPr>
        <p:spPr>
          <a:xfrm flipH="1" rot="-5400000">
            <a:off x="4740650" y="2600175"/>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7"/>
          <p:cNvSpPr txBox="1"/>
          <p:nvPr/>
        </p:nvSpPr>
        <p:spPr>
          <a:xfrm>
            <a:off x="4550075" y="2899125"/>
            <a:ext cx="1275000" cy="6771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High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cost</a:t>
            </a:r>
            <a:endParaRPr/>
          </a:p>
        </p:txBody>
      </p:sp>
      <p:sp>
        <p:nvSpPr>
          <p:cNvPr id="1833" name="Google Shape;1833;p147"/>
          <p:cNvSpPr/>
          <p:nvPr/>
        </p:nvSpPr>
        <p:spPr>
          <a:xfrm flipH="1" rot="-5400000">
            <a:off x="4740650" y="3608000"/>
            <a:ext cx="893700" cy="1275000"/>
          </a:xfrm>
          <a:prstGeom prst="round2SameRect">
            <a:avLst>
              <a:gd fmla="val 16667" name="adj1"/>
              <a:gd fmla="val 0" name="adj2"/>
            </a:avLst>
          </a:prstGeom>
          <a:solidFill>
            <a:srgbClr val="FECF48"/>
          </a:solidFill>
          <a:ln cap="flat" cmpd="sng" w="38100">
            <a:solidFill>
              <a:srgbClr val="FECF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47"/>
          <p:cNvSpPr txBox="1"/>
          <p:nvPr/>
        </p:nvSpPr>
        <p:spPr>
          <a:xfrm>
            <a:off x="4550075" y="3906950"/>
            <a:ext cx="1275000" cy="6771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Medium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cost</a:t>
            </a:r>
            <a:endParaRPr/>
          </a:p>
        </p:txBody>
      </p:sp>
      <p:sp>
        <p:nvSpPr>
          <p:cNvPr id="1835" name="Google Shape;1835;p147"/>
          <p:cNvSpPr txBox="1"/>
          <p:nvPr/>
        </p:nvSpPr>
        <p:spPr>
          <a:xfrm>
            <a:off x="5995600" y="2049025"/>
            <a:ext cx="23331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Roll back to an older version of the application.</a:t>
            </a:r>
            <a:endParaRPr sz="1200">
              <a:latin typeface="Roboto"/>
              <a:ea typeface="Roboto"/>
              <a:cs typeface="Roboto"/>
              <a:sym typeface="Roboto"/>
            </a:endParaRPr>
          </a:p>
        </p:txBody>
      </p:sp>
      <p:sp>
        <p:nvSpPr>
          <p:cNvPr id="1836" name="Google Shape;1836;p147"/>
          <p:cNvSpPr txBox="1"/>
          <p:nvPr/>
        </p:nvSpPr>
        <p:spPr>
          <a:xfrm>
            <a:off x="5995600" y="2872000"/>
            <a:ext cx="26946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Change the way doctors and hospitals communicate data, requiring clients to change their processes and LifeNotes to change how its application works.</a:t>
            </a:r>
            <a:endParaRPr sz="1200">
              <a:latin typeface="Roboto"/>
              <a:ea typeface="Roboto"/>
              <a:cs typeface="Roboto"/>
              <a:sym typeface="Roboto"/>
            </a:endParaRPr>
          </a:p>
        </p:txBody>
      </p:sp>
      <p:sp>
        <p:nvSpPr>
          <p:cNvPr id="1837" name="Google Shape;1837;p147"/>
          <p:cNvSpPr txBox="1"/>
          <p:nvPr/>
        </p:nvSpPr>
        <p:spPr>
          <a:xfrm>
            <a:off x="5995600" y="3881600"/>
            <a:ext cx="25236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Implement two-factor authentication, requiring an engineering team to implement a new feature and doctors to learn a new workflow.</a:t>
            </a:r>
            <a:endParaRPr sz="12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1" name="Shape 1841"/>
        <p:cNvGrpSpPr/>
        <p:nvPr/>
      </p:nvGrpSpPr>
      <p:grpSpPr>
        <a:xfrm>
          <a:off x="0" y="0"/>
          <a:ext cx="0" cy="0"/>
          <a:chOff x="0" y="0"/>
          <a:chExt cx="0" cy="0"/>
        </a:xfrm>
      </p:grpSpPr>
      <p:sp>
        <p:nvSpPr>
          <p:cNvPr id="1842" name="Google Shape;1842;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3" name="Google Shape;1843;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1844" name="Google Shape;1844;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50"/>
              <a:t>Rolling back to an older version of the application should take less than a day. Administrative controls would take months to implement.Implementing two-factor authentication would likely take approximately one quarter (three months).</a:t>
            </a:r>
            <a:endParaRPr sz="1750"/>
          </a:p>
        </p:txBody>
      </p:sp>
      <p:pic>
        <p:nvPicPr>
          <p:cNvPr id="1845" name="Google Shape;1845;p148"/>
          <p:cNvPicPr preferRelativeResize="0"/>
          <p:nvPr/>
        </p:nvPicPr>
        <p:blipFill rotWithShape="1">
          <a:blip r:embed="rId3">
            <a:alphaModFix/>
          </a:blip>
          <a:srcRect b="14267" l="0" r="0" t="28478"/>
          <a:stretch/>
        </p:blipFill>
        <p:spPr>
          <a:xfrm>
            <a:off x="3936075" y="1765175"/>
            <a:ext cx="5149600" cy="2945000"/>
          </a:xfrm>
          <a:prstGeom prst="rect">
            <a:avLst/>
          </a:prstGeom>
          <a:noFill/>
          <a:ln>
            <a:noFill/>
          </a:ln>
        </p:spPr>
      </p:pic>
      <p:sp>
        <p:nvSpPr>
          <p:cNvPr id="1846" name="Google Shape;1846;p148"/>
          <p:cNvSpPr/>
          <p:nvPr/>
        </p:nvSpPr>
        <p:spPr>
          <a:xfrm>
            <a:off x="1222066" y="1756546"/>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type</a:t>
            </a:r>
            <a:endParaRPr sz="1600">
              <a:latin typeface="Roboto"/>
              <a:ea typeface="Roboto"/>
              <a:cs typeface="Roboto"/>
              <a:sym typeface="Roboto"/>
            </a:endParaRPr>
          </a:p>
        </p:txBody>
      </p:sp>
      <p:sp>
        <p:nvSpPr>
          <p:cNvPr id="1847" name="Google Shape;1847;p148"/>
          <p:cNvSpPr/>
          <p:nvPr/>
        </p:nvSpPr>
        <p:spPr>
          <a:xfrm>
            <a:off x="1218580" y="2367244"/>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Required control strength</a:t>
            </a:r>
            <a:endParaRPr sz="1600">
              <a:latin typeface="Roboto"/>
              <a:ea typeface="Roboto"/>
              <a:cs typeface="Roboto"/>
              <a:sym typeface="Roboto"/>
            </a:endParaRPr>
          </a:p>
        </p:txBody>
      </p:sp>
      <p:sp>
        <p:nvSpPr>
          <p:cNvPr id="1848" name="Google Shape;1848;p148"/>
          <p:cNvSpPr/>
          <p:nvPr/>
        </p:nvSpPr>
        <p:spPr>
          <a:xfrm>
            <a:off x="1218580" y="2967520"/>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Control decisions</a:t>
            </a:r>
            <a:endParaRPr sz="1600">
              <a:latin typeface="Roboto"/>
              <a:ea typeface="Roboto"/>
              <a:cs typeface="Roboto"/>
              <a:sym typeface="Roboto"/>
            </a:endParaRPr>
          </a:p>
        </p:txBody>
      </p:sp>
      <p:sp>
        <p:nvSpPr>
          <p:cNvPr id="1849" name="Google Shape;1849;p148"/>
          <p:cNvSpPr/>
          <p:nvPr/>
        </p:nvSpPr>
        <p:spPr>
          <a:xfrm>
            <a:off x="1218580" y="3569893"/>
            <a:ext cx="2645400" cy="5403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Cost of implementation</a:t>
            </a:r>
            <a:endParaRPr sz="1600">
              <a:latin typeface="Roboto"/>
              <a:ea typeface="Roboto"/>
              <a:cs typeface="Roboto"/>
              <a:sym typeface="Roboto"/>
            </a:endParaRPr>
          </a:p>
        </p:txBody>
      </p:sp>
      <p:sp>
        <p:nvSpPr>
          <p:cNvPr id="1850" name="Google Shape;1850;p148"/>
          <p:cNvSpPr/>
          <p:nvPr/>
        </p:nvSpPr>
        <p:spPr>
          <a:xfrm>
            <a:off x="1220322" y="4172266"/>
            <a:ext cx="2645400" cy="5403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Time of implementation</a:t>
            </a:r>
            <a:endParaRPr sz="1600">
              <a:latin typeface="Roboto Medium"/>
              <a:ea typeface="Roboto Medium"/>
              <a:cs typeface="Roboto Medium"/>
              <a:sym typeface="Roboto Medium"/>
            </a:endParaRPr>
          </a:p>
        </p:txBody>
      </p:sp>
      <p:sp>
        <p:nvSpPr>
          <p:cNvPr id="1851" name="Google Shape;1851;p148"/>
          <p:cNvSpPr/>
          <p:nvPr/>
        </p:nvSpPr>
        <p:spPr>
          <a:xfrm>
            <a:off x="427949" y="1806765"/>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52" name="Google Shape;1852;p148"/>
          <p:cNvSpPr/>
          <p:nvPr/>
        </p:nvSpPr>
        <p:spPr>
          <a:xfrm flipH="1" rot="10800000">
            <a:off x="427949" y="204902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53" name="Google Shape;1853;p148"/>
          <p:cNvSpPr/>
          <p:nvPr/>
        </p:nvSpPr>
        <p:spPr>
          <a:xfrm>
            <a:off x="427949" y="240611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54" name="Google Shape;1854;p148"/>
          <p:cNvSpPr/>
          <p:nvPr/>
        </p:nvSpPr>
        <p:spPr>
          <a:xfrm flipH="1" rot="10800000">
            <a:off x="427949" y="264838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55" name="Google Shape;1855;p148"/>
          <p:cNvSpPr/>
          <p:nvPr/>
        </p:nvSpPr>
        <p:spPr>
          <a:xfrm>
            <a:off x="427949" y="3014559"/>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56" name="Google Shape;1856;p148"/>
          <p:cNvSpPr/>
          <p:nvPr/>
        </p:nvSpPr>
        <p:spPr>
          <a:xfrm flipH="1" rot="10800000">
            <a:off x="427949" y="3256822"/>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57" name="Google Shape;1857;p148"/>
          <p:cNvSpPr/>
          <p:nvPr/>
        </p:nvSpPr>
        <p:spPr>
          <a:xfrm>
            <a:off x="427949" y="3613934"/>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58" name="Google Shape;1858;p148"/>
          <p:cNvSpPr/>
          <p:nvPr/>
        </p:nvSpPr>
        <p:spPr>
          <a:xfrm flipH="1" rot="10800000">
            <a:off x="427949" y="3856198"/>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59" name="Google Shape;1859;p148"/>
          <p:cNvSpPr/>
          <p:nvPr/>
        </p:nvSpPr>
        <p:spPr>
          <a:xfrm>
            <a:off x="427949" y="4213288"/>
            <a:ext cx="646689" cy="219436"/>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60" name="Google Shape;1860;p148"/>
          <p:cNvSpPr/>
          <p:nvPr/>
        </p:nvSpPr>
        <p:spPr>
          <a:xfrm flipH="1" rot="10800000">
            <a:off x="427949" y="4455551"/>
            <a:ext cx="646689" cy="219436"/>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61" name="Google Shape;1861;p148"/>
          <p:cNvSpPr/>
          <p:nvPr/>
        </p:nvSpPr>
        <p:spPr>
          <a:xfrm>
            <a:off x="276375" y="1675250"/>
            <a:ext cx="3659700" cy="24690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7" name="Google Shape;1867;p149"/>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t>Activity: Threat Modeling Step 6 – </a:t>
            </a:r>
            <a:br>
              <a:rPr lang="en" sz="3000"/>
            </a:br>
            <a:r>
              <a:rPr lang="en" sz="3000"/>
              <a:t>Risk Mitigation</a:t>
            </a:r>
            <a:endParaRPr sz="3000"/>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a:t>
            </a:r>
            <a:r>
              <a:rPr lang="en" sz="1800">
                <a:latin typeface="Roboto"/>
                <a:ea typeface="Roboto"/>
                <a:cs typeface="Roboto"/>
                <a:sym typeface="Roboto"/>
              </a:rPr>
              <a:t>ou will conceptualize a risk mitigation plan.</a:t>
            </a:r>
            <a:endParaRPr sz="1800">
              <a:latin typeface="Roboto"/>
              <a:ea typeface="Roboto"/>
              <a:cs typeface="Roboto"/>
              <a:sym typeface="Roboto"/>
            </a:endParaRPr>
          </a:p>
          <a:p>
            <a:pPr indent="0" lvl="0" marL="0" rtl="0" algn="l">
              <a:lnSpc>
                <a:spcPct val="115000"/>
              </a:lnSpc>
              <a:spcBef>
                <a:spcPts val="80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2000">
              <a:latin typeface="Roboto Light"/>
              <a:ea typeface="Roboto Light"/>
              <a:cs typeface="Roboto Light"/>
              <a:sym typeface="Roboto Light"/>
            </a:endParaRPr>
          </a:p>
        </p:txBody>
      </p:sp>
      <p:sp>
        <p:nvSpPr>
          <p:cNvPr id="1868" name="Google Shape;1868;p14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
        <p:nvSpPr>
          <p:cNvPr id="1869" name="Google Shape;1869;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8" name="Shape 1878"/>
        <p:cNvGrpSpPr/>
        <p:nvPr/>
      </p:nvGrpSpPr>
      <p:grpSpPr>
        <a:xfrm>
          <a:off x="0" y="0"/>
          <a:ext cx="0" cy="0"/>
          <a:chOff x="0" y="0"/>
          <a:chExt cx="0" cy="0"/>
        </a:xfrm>
      </p:grpSpPr>
      <p:sp>
        <p:nvSpPr>
          <p:cNvPr id="1879" name="Google Shape;187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0" name="Google Shape;1880;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500"/>
              <a:t>A </a:t>
            </a:r>
            <a:r>
              <a:rPr b="1" lang="en" sz="3500">
                <a:highlight>
                  <a:srgbClr val="FFFF00"/>
                </a:highlight>
              </a:rPr>
              <a:t>threat</a:t>
            </a:r>
            <a:r>
              <a:rPr lang="en" sz="3500"/>
              <a:t> </a:t>
            </a:r>
            <a:r>
              <a:rPr lang="en" sz="3500"/>
              <a:t>is an actor that </a:t>
            </a:r>
            <a:endParaRPr sz="3500"/>
          </a:p>
          <a:p>
            <a:pPr indent="0" lvl="0" marL="0" rtl="0" algn="l">
              <a:spcBef>
                <a:spcPts val="0"/>
              </a:spcBef>
              <a:spcAft>
                <a:spcPts val="0"/>
              </a:spcAft>
              <a:buNone/>
            </a:pPr>
            <a:r>
              <a:rPr lang="en" sz="3500"/>
              <a:t>might exploit a vulnerability.</a:t>
            </a:r>
            <a:endParaRPr sz="3500"/>
          </a:p>
        </p:txBody>
      </p:sp>
      <p:sp>
        <p:nvSpPr>
          <p:cNvPr id="1105" name="Google Shape;1105;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6" name="Google Shape;1106;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300"/>
              <a:t>A </a:t>
            </a:r>
            <a:r>
              <a:rPr b="1" lang="en" sz="3300">
                <a:highlight>
                  <a:srgbClr val="FFFF00"/>
                </a:highlight>
              </a:rPr>
              <a:t>risk</a:t>
            </a:r>
            <a:r>
              <a:rPr lang="en" sz="3300"/>
              <a:t> </a:t>
            </a:r>
            <a:r>
              <a:rPr lang="en" sz="3300"/>
              <a:t>is the possibility </a:t>
            </a:r>
            <a:endParaRPr sz="3300"/>
          </a:p>
          <a:p>
            <a:pPr indent="0" lvl="0" marL="0" rtl="0" algn="l">
              <a:spcBef>
                <a:spcPts val="0"/>
              </a:spcBef>
              <a:spcAft>
                <a:spcPts val="0"/>
              </a:spcAft>
              <a:buNone/>
            </a:pPr>
            <a:r>
              <a:rPr lang="en" sz="3300"/>
              <a:t>of losing something valuable.</a:t>
            </a:r>
            <a:endParaRPr sz="3300"/>
          </a:p>
        </p:txBody>
      </p:sp>
      <p:sp>
        <p:nvSpPr>
          <p:cNvPr id="1112" name="Google Shape;1112;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3" name="Google Shape;1113;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Management And Threat Modeling</a:t>
            </a:r>
            <a:endParaRPr/>
          </a:p>
        </p:txBody>
      </p:sp>
      <p:sp>
        <p:nvSpPr>
          <p:cNvPr id="1119" name="Google Shape;111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0" name="Google Shape;112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21" name="Google Shape;1121;p93"/>
          <p:cNvGraphicFramePr/>
          <p:nvPr/>
        </p:nvGraphicFramePr>
        <p:xfrm>
          <a:off x="487575" y="1003050"/>
          <a:ext cx="3000000" cy="3000000"/>
        </p:xfrm>
        <a:graphic>
          <a:graphicData uri="http://schemas.openxmlformats.org/drawingml/2006/table">
            <a:tbl>
              <a:tblPr>
                <a:noFill/>
                <a:tableStyleId>{F8E331F1-B524-469F-8F62-512A7A35B322}</a:tableStyleId>
              </a:tblPr>
              <a:tblGrid>
                <a:gridCol w="2029900"/>
                <a:gridCol w="6313600"/>
              </a:tblGrid>
              <a:tr h="664975">
                <a:tc>
                  <a:txBody>
                    <a:bodyPr/>
                    <a:lstStyle/>
                    <a:p>
                      <a:pPr indent="0" lvl="0" marL="0" rtl="0" algn="r">
                        <a:spcBef>
                          <a:spcPts val="0"/>
                        </a:spcBef>
                        <a:spcAft>
                          <a:spcPts val="200"/>
                        </a:spcAft>
                        <a:buNone/>
                      </a:pPr>
                      <a:r>
                        <a:rPr lang="en" sz="2200">
                          <a:solidFill>
                            <a:srgbClr val="FFFFFF"/>
                          </a:solidFill>
                          <a:latin typeface="Roboto Medium"/>
                          <a:ea typeface="Roboto Medium"/>
                          <a:cs typeface="Roboto Medium"/>
                          <a:sym typeface="Roboto Medium"/>
                        </a:rPr>
                        <a:t>Risk analysis </a:t>
                      </a:r>
                      <a:endParaRPr sz="22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Understanding the risks faced by an organization, which are most severe, and which are most likely. </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chemeClr val="lt1"/>
                    </a:solidFill>
                  </a:tcPr>
                </a:tc>
              </a:tr>
              <a:tr h="664975">
                <a:tc>
                  <a:txBody>
                    <a:bodyPr/>
                    <a:lstStyle/>
                    <a:p>
                      <a:pPr indent="0" lvl="0" marL="0" rtl="0" algn="r">
                        <a:spcBef>
                          <a:spcPts val="0"/>
                        </a:spcBef>
                        <a:spcAft>
                          <a:spcPts val="200"/>
                        </a:spcAft>
                        <a:buNone/>
                      </a:pPr>
                      <a:r>
                        <a:rPr lang="en" sz="2200">
                          <a:solidFill>
                            <a:srgbClr val="FFFFFF"/>
                          </a:solidFill>
                          <a:latin typeface="Roboto Medium"/>
                          <a:ea typeface="Roboto Medium"/>
                          <a:cs typeface="Roboto Medium"/>
                          <a:sym typeface="Roboto Medium"/>
                        </a:rPr>
                        <a:t>Risk management</a:t>
                      </a:r>
                      <a:endParaRPr sz="22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Using the results of risk analysis to create a plan for preventing likely risks. </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chemeClr val="lt1"/>
                    </a:solidFill>
                  </a:tcPr>
                </a:tc>
              </a:tr>
              <a:tr h="664975">
                <a:tc>
                  <a:txBody>
                    <a:bodyPr/>
                    <a:lstStyle/>
                    <a:p>
                      <a:pPr indent="0" lvl="0" marL="0" rtl="0" algn="r">
                        <a:spcBef>
                          <a:spcPts val="0"/>
                        </a:spcBef>
                        <a:spcAft>
                          <a:spcPts val="200"/>
                        </a:spcAft>
                        <a:buNone/>
                      </a:pPr>
                      <a:r>
                        <a:rPr lang="en" sz="2200">
                          <a:solidFill>
                            <a:srgbClr val="FFFFFF"/>
                          </a:solidFill>
                          <a:latin typeface="Roboto Medium"/>
                          <a:ea typeface="Roboto Medium"/>
                          <a:cs typeface="Roboto Medium"/>
                          <a:sym typeface="Roboto Medium"/>
                        </a:rPr>
                        <a:t>Threat modeling</a:t>
                      </a:r>
                      <a:endParaRPr sz="22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Determining which attacks an organization is most likely to experience, who is most likely to launch them, and what actions can be done to prevent them. </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